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81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434" r:id="rId14"/>
    <p:sldId id="392" r:id="rId15"/>
    <p:sldId id="431" r:id="rId16"/>
    <p:sldId id="393" r:id="rId17"/>
    <p:sldId id="432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09" r:id="rId26"/>
    <p:sldId id="428" r:id="rId27"/>
    <p:sldId id="407" r:id="rId28"/>
    <p:sldId id="406" r:id="rId29"/>
    <p:sldId id="433" r:id="rId30"/>
    <p:sldId id="396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35" r:id="rId41"/>
    <p:sldId id="42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F0"/>
    <a:srgbClr val="77AB3F"/>
    <a:srgbClr val="E22003"/>
    <a:srgbClr val="699737"/>
    <a:srgbClr val="EFB300"/>
    <a:srgbClr val="F0F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31"/>
    <p:restoredTop sz="81475"/>
  </p:normalViewPr>
  <p:slideViewPr>
    <p:cSldViewPr snapToGrid="0" snapToObjects="1">
      <p:cViewPr varScale="1">
        <p:scale>
          <a:sx n="84" d="100"/>
          <a:sy n="84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E261F-8C98-8744-8E35-D8BB142E7BA1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823-372B-D44A-9E22-69A34475E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4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5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Trust</a:t>
            </a:r>
            <a:r>
              <a:rPr lang="zh-CN" altLang="en-US" dirty="0"/>
              <a:t> </a:t>
            </a:r>
            <a:r>
              <a:rPr lang="en-US" altLang="zh-CN" dirty="0"/>
              <a:t>computers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money;</a:t>
            </a:r>
            <a:r>
              <a:rPr lang="zh-CN" altLang="en-US" dirty="0"/>
              <a:t> </a:t>
            </a:r>
            <a:r>
              <a:rPr lang="en-US" altLang="zh-CN" dirty="0"/>
              <a:t>e-commerce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97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6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59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9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99631"/>
            <a:ext cx="10058400" cy="1450757"/>
          </a:xfrm>
        </p:spPr>
        <p:txBody>
          <a:bodyPr>
            <a:normAutofit/>
          </a:bodyPr>
          <a:lstStyle>
            <a:lvl1pPr marL="0">
              <a:defRPr sz="6000" b="1"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93406"/>
            <a:ext cx="10058400" cy="4023360"/>
          </a:xfrm>
        </p:spPr>
        <p:txBody>
          <a:bodyPr>
            <a:normAutofit/>
          </a:bodyPr>
          <a:lstStyle>
            <a:lvl1pPr>
              <a:defRPr sz="3200">
                <a:latin typeface="Futura Medium" charset="0"/>
                <a:ea typeface="Futura Medium" charset="0"/>
                <a:cs typeface="Futura Medium" charset="0"/>
              </a:defRPr>
            </a:lvl1pPr>
            <a:lvl2pPr>
              <a:defRPr sz="2800"/>
            </a:lvl2pPr>
            <a:lvl3pPr>
              <a:defRPr sz="2800" b="0" i="0">
                <a:latin typeface="Futura Condensed Medium" charset="0"/>
                <a:ea typeface="Futura Condensed Medium" charset="0"/>
                <a:cs typeface="Futura Condensed Medium" charset="0"/>
              </a:defRPr>
            </a:lvl3pPr>
            <a:lvl4pPr>
              <a:defRPr sz="2800" b="0" i="0">
                <a:latin typeface="Futura Condensed Medium" charset="0"/>
                <a:ea typeface="Futura Condensed Medium" charset="0"/>
                <a:cs typeface="Futura Condensed Medium" charset="0"/>
              </a:defRPr>
            </a:lvl4pPr>
            <a:lvl5pPr>
              <a:defRPr sz="2800" b="0" i="0">
                <a:latin typeface="Futura Condensed Medium" charset="0"/>
                <a:ea typeface="Futura Condensed Medium" charset="0"/>
                <a:cs typeface="Futura Condensed Medium" charset="0"/>
              </a:defRPr>
            </a:lvl5pPr>
            <a:lvl6pPr>
              <a:defRPr sz="2400" b="0" i="0">
                <a:latin typeface="Futura Condensed Medium" charset="0"/>
                <a:ea typeface="Futura Condensed Medium" charset="0"/>
                <a:cs typeface="Futura Condensed Medium" charset="0"/>
              </a:defRPr>
            </a:lvl6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2"/>
            <a:r>
              <a:rPr lang="en-US" altLang="zh-CN" dirty="0"/>
              <a:t>Second level</a:t>
            </a:r>
          </a:p>
          <a:p>
            <a:pPr lvl="3"/>
            <a:r>
              <a:rPr lang="en-US" altLang="zh-CN" dirty="0"/>
              <a:t>Third level</a:t>
            </a:r>
          </a:p>
          <a:p>
            <a:pPr lvl="4"/>
            <a:r>
              <a:rPr lang="en-US" altLang="zh-CN" dirty="0"/>
              <a:t>Fourth level</a:t>
            </a:r>
          </a:p>
          <a:p>
            <a:pPr lvl="5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2"/>
            <a:r>
              <a:rPr lang="en-US" altLang="zh-CN" dirty="0"/>
              <a:t>Second level</a:t>
            </a:r>
          </a:p>
          <a:p>
            <a:pPr lvl="3"/>
            <a:r>
              <a:rPr lang="en-US" altLang="zh-CN" dirty="0"/>
              <a:t>Third level</a:t>
            </a:r>
          </a:p>
          <a:p>
            <a:pPr lvl="4"/>
            <a:r>
              <a:rPr lang="en-US" altLang="zh-CN" dirty="0"/>
              <a:t>Fourth level</a:t>
            </a:r>
          </a:p>
          <a:p>
            <a:pPr lvl="5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01/05/16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kern="1200" spc="-50" baseline="0">
          <a:solidFill>
            <a:schemeClr val="tx1">
              <a:lumMod val="75000"/>
              <a:lumOff val="25000"/>
            </a:schemeClr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Futura Medium" charset="0"/>
          <a:ea typeface="Futura Medium" charset="0"/>
          <a:cs typeface="Futura Medium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b="0" i="0" kern="1200">
          <a:solidFill>
            <a:schemeClr val="tx1">
              <a:lumMod val="75000"/>
              <a:lumOff val="25000"/>
            </a:schemeClr>
          </a:solidFill>
          <a:latin typeface="Futura Condensed Medium" charset="0"/>
          <a:ea typeface="Futura Condensed Medium" charset="0"/>
          <a:cs typeface="Futura Condensed Medium" charset="0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#Histor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i4B-L7XdOQ" TargetMode="External"/><Relationship Id="rId4" Type="http://schemas.openxmlformats.org/officeDocument/2006/relationships/hyperlink" Target="https://sfu-db.github.io/dbsystems/Papers/datamodel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fu-db.github.io/dbsystems/Papers/datamodel.pdf" TargetMode="External"/><Relationship Id="rId2" Type="http://schemas.openxmlformats.org/officeDocument/2006/relationships/hyperlink" Target="https://en.wikipedia.org/wiki/Database#Hist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wi4B-L7XdO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tiny.cc/mapreduce-debat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365027"/>
            <a:ext cx="11094720" cy="1106674"/>
          </a:xfrm>
        </p:spPr>
        <p:txBody>
          <a:bodyPr>
            <a:normAutofit/>
          </a:bodyPr>
          <a:lstStyle/>
          <a:p>
            <a:pPr>
              <a:lnSpc>
                <a:spcPts val="5000"/>
              </a:lnSpc>
              <a:spcBef>
                <a:spcPts val="1200"/>
              </a:spcBef>
            </a:pPr>
            <a:r>
              <a:rPr lang="en-US" altLang="zh-CN" sz="6000" b="1" dirty="0"/>
              <a:t>History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of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Database</a:t>
            </a:r>
            <a:r>
              <a:rPr lang="zh-CN" altLang="en-US" sz="6000" b="1" dirty="0"/>
              <a:t> </a:t>
            </a:r>
            <a:r>
              <a:rPr lang="en-US" altLang="zh-CN" sz="6000" b="1" dirty="0"/>
              <a:t>Systems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Jiannan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r>
              <a:rPr lang="en-US" altLang="zh-CN" dirty="0"/>
              <a:t>Simon</a:t>
            </a:r>
            <a:r>
              <a:rPr lang="zh-CN" altLang="en-US" dirty="0"/>
              <a:t> </a:t>
            </a:r>
            <a:r>
              <a:rPr lang="en-US" altLang="zh-CN" dirty="0"/>
              <a:t>Fraser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Jiannan @ SFU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1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557164" cy="3840171"/>
          </a:xfrm>
        </p:spPr>
        <p:txBody>
          <a:bodyPr>
            <a:normAutofit/>
          </a:bodyPr>
          <a:lstStyle/>
          <a:p>
            <a:r>
              <a:rPr lang="en-US" altLang="zh-CN" dirty="0"/>
              <a:t>Commercialization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zh-CN" altLang="en-US" dirty="0"/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thought</a:t>
            </a:r>
            <a:endParaRPr lang="zh-CN" altLang="en-US" dirty="0"/>
          </a:p>
          <a:p>
            <a:r>
              <a:rPr lang="en-US" altLang="zh-CN" dirty="0"/>
              <a:t>Three reasons</a:t>
            </a:r>
            <a:r>
              <a:rPr lang="zh-CN" altLang="en-US" dirty="0"/>
              <a:t> </a:t>
            </a:r>
            <a:r>
              <a:rPr lang="en-US" altLang="zh-CN" dirty="0"/>
              <a:t>(required)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led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won</a:t>
            </a:r>
            <a:r>
              <a:rPr lang="zh-CN" altLang="en-US" dirty="0"/>
              <a:t> </a:t>
            </a: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The minicomputer revolution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(1977)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Competing products (e.g. IDMS) could not be ported to the </a:t>
            </a:r>
            <a:r>
              <a:rPr lang="en-US" altLang="zh-CN" dirty="0"/>
              <a:t>minicomputer</a:t>
            </a: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Relational front end was not added to navigational database systems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“Business”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24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207" y="1878984"/>
            <a:ext cx="10058400" cy="497901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Lesson</a:t>
            </a:r>
            <a:r>
              <a:rPr lang="zh-CN" altLang="en-US" b="1" dirty="0"/>
              <a:t> </a:t>
            </a:r>
            <a:r>
              <a:rPr lang="en-US" altLang="zh-CN" b="1" dirty="0"/>
              <a:t>1.</a:t>
            </a:r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Lesson</a:t>
            </a:r>
            <a:r>
              <a:rPr lang="zh-CN" altLang="en-US" b="1" dirty="0"/>
              <a:t> </a:t>
            </a:r>
            <a:r>
              <a:rPr lang="en-US" altLang="zh-CN" b="1" dirty="0"/>
              <a:t>2.</a:t>
            </a:r>
            <a:r>
              <a:rPr lang="zh-CN" altLang="en-US" b="1" dirty="0"/>
              <a:t> </a:t>
            </a:r>
          </a:p>
          <a:p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Lesson</a:t>
            </a:r>
            <a:r>
              <a:rPr lang="zh-CN" altLang="en-US" b="1" dirty="0"/>
              <a:t> </a:t>
            </a:r>
            <a:r>
              <a:rPr lang="en-US" altLang="zh-CN" b="1" dirty="0"/>
              <a:t>3.</a:t>
            </a:r>
            <a:r>
              <a:rPr lang="zh-CN" altLang="en-US" b="1" dirty="0"/>
              <a:t> </a:t>
            </a:r>
          </a:p>
          <a:p>
            <a:endParaRPr lang="zh-CN" altLang="en-US" b="1" dirty="0"/>
          </a:p>
          <a:p>
            <a:r>
              <a:rPr lang="zh-CN" altLang="en-US" b="1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59260" y="2341034"/>
            <a:ext cx="9628923" cy="629124"/>
            <a:chOff x="859260" y="2341034"/>
            <a:chExt cx="9628923" cy="629124"/>
          </a:xfrm>
        </p:grpSpPr>
        <p:sp>
          <p:nvSpPr>
            <p:cNvPr id="6" name="Not Equal 5"/>
            <p:cNvSpPr/>
            <p:nvPr/>
          </p:nvSpPr>
          <p:spPr>
            <a:xfrm>
              <a:off x="4986731" y="2486034"/>
              <a:ext cx="997527" cy="372866"/>
            </a:xfrm>
            <a:prstGeom prst="mathNotEqual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260" y="2341034"/>
              <a:ext cx="43654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theory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endParaRPr lang="en-US" sz="32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4258" y="2385383"/>
              <a:ext cx="45039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practice</a:t>
              </a:r>
              <a:endParaRPr lang="en-US" sz="3200" dirty="0">
                <a:solidFill>
                  <a:srgbClr val="000000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9260" y="3969162"/>
            <a:ext cx="9941317" cy="631586"/>
            <a:chOff x="859260" y="3969162"/>
            <a:chExt cx="9941317" cy="631586"/>
          </a:xfrm>
        </p:grpSpPr>
        <p:sp>
          <p:nvSpPr>
            <p:cNvPr id="11" name="Not Equal 10"/>
            <p:cNvSpPr/>
            <p:nvPr/>
          </p:nvSpPr>
          <p:spPr>
            <a:xfrm>
              <a:off x="5251803" y="4121927"/>
              <a:ext cx="997527" cy="372866"/>
            </a:xfrm>
            <a:prstGeom prst="mathNotEqual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9260" y="3969162"/>
              <a:ext cx="46305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latin typeface="Futura Medium" charset="0"/>
                  <a:ea typeface="Futura Medium" charset="0"/>
                  <a:cs typeface="Futura Medium" charset="0"/>
                </a:rPr>
                <a:t>practice</a:t>
              </a:r>
              <a:r>
                <a:rPr lang="zh-CN" altLang="en-US" sz="3200" dirty="0"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endParaRPr lang="en-US" sz="32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49331" y="4015973"/>
              <a:ext cx="455124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The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winning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of</a:t>
              </a:r>
              <a:r>
                <a:rPr lang="zh-CN" altLang="en-US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 </a:t>
              </a:r>
              <a:r>
                <a:rPr lang="en-US" altLang="zh-CN" sz="3200" dirty="0">
                  <a:solidFill>
                    <a:srgbClr val="000000"/>
                  </a:solidFill>
                  <a:latin typeface="Futura Medium" charset="0"/>
                  <a:ea typeface="Futura Medium" charset="0"/>
                  <a:cs typeface="Futura Medium" charset="0"/>
                </a:rPr>
                <a:t>business</a:t>
              </a:r>
              <a:endParaRPr lang="en-US" sz="3200" dirty="0">
                <a:solidFill>
                  <a:srgbClr val="000000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32207" y="5597290"/>
            <a:ext cx="6522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Everyone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can</a:t>
            </a:r>
            <a:r>
              <a:rPr lang="zh-CN" altLang="en-US" sz="320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>
                <a:latin typeface="Futura Medium" charset="0"/>
                <a:ea typeface="Futura Medium" charset="0"/>
                <a:cs typeface="Futura Medium" charset="0"/>
              </a:rPr>
              <a:t>get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chance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to</a:t>
            </a:r>
            <a:r>
              <a:rPr lang="zh-CN" altLang="en-US" sz="32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win</a:t>
            </a:r>
            <a:endParaRPr lang="en-US" sz="32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/>
          <a:lstStyle/>
          <a:p>
            <a:r>
              <a:rPr lang="en-US" altLang="zh-CN" dirty="0"/>
              <a:t>P</a:t>
            </a:r>
            <a:r>
              <a:rPr lang="en-US" dirty="0"/>
              <a:t>arallel and distributed DBs</a:t>
            </a:r>
            <a:r>
              <a:rPr lang="zh-CN" altLang="en-US" dirty="0"/>
              <a:t> </a:t>
            </a:r>
            <a:r>
              <a:rPr lang="en-US" altLang="zh-CN" dirty="0"/>
              <a:t>(1980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1990)</a:t>
            </a:r>
            <a:endParaRPr lang="zh-CN" altLang="en-US" dirty="0"/>
          </a:p>
          <a:p>
            <a:pPr lvl="2"/>
            <a:r>
              <a:rPr lang="en-US" altLang="zh-CN" dirty="0" err="1">
                <a:latin typeface="Futura Condensed Medium" charset="0"/>
                <a:ea typeface="Futura Condensed Medium" charset="0"/>
                <a:cs typeface="Futura Condensed Medium" charset="0"/>
              </a:rPr>
              <a:t>SystemR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*, Distributed Ingres, Gamma,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etc.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Objected-oriented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(1980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1990)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Objects: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Data/Code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Integration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2"/>
            <a:r>
              <a:rPr lang="en-US" altLang="zh-CN" dirty="0"/>
              <a:t>Extensibility:</a:t>
            </a:r>
            <a:r>
              <a:rPr lang="zh-CN" altLang="en-US" dirty="0"/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User-defined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functions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User-defined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types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201168" lvl="1" indent="0">
              <a:buNone/>
            </a:pP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MySQL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PostgresSQL</a:t>
            </a:r>
            <a:r>
              <a:rPr lang="zh-CN" altLang="en-US" dirty="0"/>
              <a:t> </a:t>
            </a:r>
            <a:r>
              <a:rPr lang="en-US" altLang="zh-CN" dirty="0"/>
              <a:t>(1990s)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Widely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open-source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DB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endParaRPr 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" y="170226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Empire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(Mid1980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Early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2000)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Century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(1960s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2020s)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72457" y="2093358"/>
          <a:ext cx="9440026" cy="290893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59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When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What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1960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Navigational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Database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1980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1980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mr-IN" altLang="zh-CN" sz="2400" baseline="0" dirty="0"/>
                        <a:t>–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Early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2000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Relational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2000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Now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72457" y="5399718"/>
            <a:ext cx="5781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References.</a:t>
            </a:r>
            <a:r>
              <a:rPr lang="zh-CN" altLang="en-US" sz="1400" b="1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>
                <a:hlinkClick r:id="rId3"/>
              </a:rPr>
              <a:t>https://en.wikipedia.org/wiki/Database#History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4"/>
              </a:rPr>
              <a:t>What Goes Around Comes Around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>
                <a:hlinkClick r:id="rId4"/>
              </a:rPr>
              <a:t>(Michael </a:t>
            </a:r>
            <a:r>
              <a:rPr lang="en-US" altLang="zh-CN" sz="1400" dirty="0" err="1">
                <a:hlinkClick r:id="rId4"/>
              </a:rPr>
              <a:t>Stonebraker</a:t>
            </a:r>
            <a:r>
              <a:rPr lang="en-US" altLang="zh-CN" sz="1400" dirty="0">
                <a:hlinkClick r:id="rId4"/>
              </a:rPr>
              <a:t>,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>
                <a:hlinkClick r:id="rId4"/>
              </a:rPr>
              <a:t>Joe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 err="1">
                <a:hlinkClick r:id="rId4"/>
              </a:rPr>
              <a:t>Hellerstein</a:t>
            </a:r>
            <a:r>
              <a:rPr lang="en-US" altLang="zh-CN" sz="1400" dirty="0">
                <a:hlinkClick r:id="rId4"/>
              </a:rPr>
              <a:t>)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5"/>
              </a:rPr>
              <a:t>40 Years VLDB Panel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18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r>
              <a:rPr lang="en-US" altLang="zh-CN" dirty="0"/>
              <a:t>Boom</a:t>
            </a:r>
            <a:r>
              <a:rPr lang="zh-CN" altLang="en-US" dirty="0"/>
              <a:t> </a:t>
            </a:r>
            <a:r>
              <a:rPr lang="en-US" altLang="zh-CN" dirty="0"/>
              <a:t>(Early</a:t>
            </a:r>
            <a:r>
              <a:rPr lang="zh-CN" altLang="en-US" dirty="0"/>
              <a:t> </a:t>
            </a:r>
            <a:r>
              <a:rPr lang="en-US" altLang="zh-CN" dirty="0"/>
              <a:t>2000)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Larger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volume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that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cannot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fit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single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machine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>
              <a:buClr>
                <a:srgbClr val="E48312"/>
              </a:buClr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Faster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updates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that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cannot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handled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single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machine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1">
              <a:buClr>
                <a:srgbClr val="E48312"/>
              </a:buClr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Commercial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distributed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are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expensive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Wingdings"/>
              </a:rPr>
              <a:t>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Open-source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do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support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distributed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computing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well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Wingdings"/>
              </a:rPr>
              <a:t>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0" indent="0">
              <a:buClr>
                <a:srgbClr val="E48312"/>
              </a:buClr>
              <a:buNone/>
            </a:pPr>
            <a:endParaRPr 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62381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Background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612183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615" y="1813078"/>
            <a:ext cx="2184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latin typeface="Franklin Gothic Medium" charset="0"/>
                <a:ea typeface="Franklin Gothic Medium" charset="0"/>
                <a:cs typeface="Franklin Gothic Medium" charset="0"/>
              </a:rPr>
              <a:t>OLTP</a:t>
            </a:r>
            <a:endParaRPr lang="en-US" sz="7200" b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1831" y="0"/>
            <a:ext cx="607016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39136" y="1813078"/>
            <a:ext cx="2348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OLAP</a:t>
            </a:r>
            <a:endParaRPr lang="en-US" sz="7200" b="1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157" y="2967240"/>
            <a:ext cx="440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err="1">
                <a:latin typeface="Futura Medium" charset="0"/>
                <a:ea typeface="Futura Medium" charset="0"/>
                <a:cs typeface="Futura Medium" charset="0"/>
              </a:rPr>
              <a:t>O</a:t>
            </a:r>
            <a:r>
              <a:rPr lang="en-US" altLang="zh-CN" sz="2400" dirty="0" err="1">
                <a:latin typeface="Futura Medium" charset="0"/>
                <a:ea typeface="Futura Medium" charset="0"/>
                <a:cs typeface="Futura Medium" charset="0"/>
              </a:rPr>
              <a:t>n</a:t>
            </a:r>
            <a:r>
              <a:rPr lang="en-US" altLang="zh-CN" sz="2400" u="sng" dirty="0" err="1">
                <a:latin typeface="Futura Medium" charset="0"/>
                <a:ea typeface="Futura Medium" charset="0"/>
                <a:cs typeface="Futura Medium" charset="0"/>
              </a:rPr>
              <a:t>L</a:t>
            </a:r>
            <a:r>
              <a:rPr lang="en-US" altLang="zh-CN" sz="2400" dirty="0" err="1">
                <a:latin typeface="Futura Medium" charset="0"/>
                <a:ea typeface="Futura Medium" charset="0"/>
                <a:cs typeface="Futura Medium" charset="0"/>
              </a:rPr>
              <a:t>ine</a:t>
            </a:r>
            <a:r>
              <a:rPr lang="en-US" altLang="zh-CN" sz="24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400" u="sng" dirty="0">
                <a:latin typeface="Futura Medium" charset="0"/>
                <a:ea typeface="Futura Medium" charset="0"/>
                <a:cs typeface="Futura Medium" charset="0"/>
              </a:rPr>
              <a:t>T</a:t>
            </a:r>
            <a:r>
              <a:rPr lang="en-US" altLang="zh-CN" sz="2400" dirty="0">
                <a:latin typeface="Futura Medium" charset="0"/>
                <a:ea typeface="Futura Medium" charset="0"/>
                <a:cs typeface="Futura Medium" charset="0"/>
              </a:rPr>
              <a:t>ransaction </a:t>
            </a:r>
            <a:r>
              <a:rPr lang="en-US" altLang="zh-CN" sz="2400" u="sng" dirty="0">
                <a:latin typeface="Futura Medium" charset="0"/>
                <a:ea typeface="Futura Medium" charset="0"/>
                <a:cs typeface="Futura Medium" charset="0"/>
              </a:rPr>
              <a:t>P</a:t>
            </a:r>
            <a:r>
              <a:rPr lang="en-US" altLang="zh-CN" sz="2400" dirty="0">
                <a:latin typeface="Futura Medium" charset="0"/>
                <a:ea typeface="Futura Medium" charset="0"/>
                <a:cs typeface="Futura Medium" charset="0"/>
              </a:rPr>
              <a:t>rocessing</a:t>
            </a:r>
            <a:endParaRPr lang="en-US" sz="2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3793" y="2984716"/>
            <a:ext cx="422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O</a:t>
            </a:r>
            <a:r>
              <a:rPr lang="en-US" altLang="zh-CN" sz="2400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</a:t>
            </a:r>
            <a:r>
              <a:rPr lang="en-US" altLang="zh-CN" sz="2400" u="sng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L</a:t>
            </a:r>
            <a:r>
              <a:rPr lang="en-US" altLang="zh-CN" sz="2400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ine</a:t>
            </a:r>
            <a:r>
              <a:rPr lang="en-US" altLang="zh-CN" sz="2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400" u="sng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nalytical </a:t>
            </a:r>
            <a:r>
              <a:rPr lang="en-US" altLang="zh-CN" sz="2400" u="sng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P</a:t>
            </a:r>
            <a:r>
              <a:rPr lang="en-US" altLang="zh-CN" sz="2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rocessing</a:t>
            </a:r>
            <a:endParaRPr lang="en-US" sz="24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479" y="5039323"/>
            <a:ext cx="39613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Franklin Gothic Medium" charset="0"/>
                <a:ea typeface="Franklin Gothic Medium" charset="0"/>
                <a:cs typeface="Franklin Gothic Medium" charset="0"/>
              </a:rPr>
              <a:t>Workload</a:t>
            </a:r>
            <a:endParaRPr lang="zh-CN" altLang="en-US" sz="2800" b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ctr"/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High-frequent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Updates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+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Small</a:t>
            </a:r>
            <a:r>
              <a:rPr lang="zh-CN" altLang="en-US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latin typeface="Futura Condensed Medium" charset="0"/>
                <a:ea typeface="Futura Condensed Medium" charset="0"/>
                <a:cs typeface="Futura Condensed Medium" charset="0"/>
              </a:rPr>
              <a:t>Queries</a:t>
            </a:r>
            <a:endParaRPr lang="en-US" sz="24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6233" y="5030387"/>
            <a:ext cx="36530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Workload</a:t>
            </a:r>
            <a:endParaRPr lang="zh-CN" altLang="en-US" sz="2800" b="1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Low-frequent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Updates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Big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Queries</a:t>
            </a:r>
            <a:endParaRPr lang="en-US" sz="2400" dirty="0">
              <a:solidFill>
                <a:schemeClr val="bg1"/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0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1618"/>
            <a:ext cx="11244350" cy="5012266"/>
          </a:xfrm>
        </p:spPr>
        <p:txBody>
          <a:bodyPr/>
          <a:lstStyle/>
          <a:p>
            <a:pPr marL="715518" lvl="1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(distributed)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OLTP: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NoSQL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Clr>
                <a:srgbClr val="E48312"/>
              </a:buClr>
              <a:buNone/>
            </a:pP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715518" lvl="1" indent="-514350">
              <a:buClr>
                <a:srgbClr val="E48312"/>
              </a:buClr>
              <a:buFont typeface="+mj-lt"/>
              <a:buAutoNum type="arabicPeriod" startAt="2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(distributed)</a:t>
            </a:r>
            <a:r>
              <a:rPr lang="zh-CN" alt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OLAP: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MapReduce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marL="201168" lvl="1" indent="0">
              <a:buClr>
                <a:srgbClr val="E48312"/>
              </a:buClr>
              <a:buNone/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630" y="262374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Two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1618"/>
            <a:ext cx="11244350" cy="5012266"/>
          </a:xfrm>
        </p:spPr>
        <p:txBody>
          <a:bodyPr/>
          <a:lstStyle/>
          <a:p>
            <a:pPr marL="715518" lvl="1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OLTP:</a:t>
            </a:r>
            <a:endParaRPr lang="zh-CN" altLang="en-US" sz="3200" b="1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NoSQL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32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Clr>
                <a:srgbClr val="E48312"/>
              </a:buClr>
              <a:buNone/>
            </a:pP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715518" lvl="1" indent="-514350">
              <a:buClr>
                <a:srgbClr val="E48312"/>
              </a:buClr>
              <a:buFont typeface="+mj-lt"/>
              <a:buAutoNum type="arabicPeriod" startAt="2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OLAP: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MapReduce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marL="201168" lvl="1" indent="0">
              <a:buClr>
                <a:srgbClr val="E48312"/>
              </a:buClr>
              <a:buNone/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630" y="262374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Two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668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OLTP?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73436"/>
            <a:ext cx="10058400" cy="517717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OldSQL</a:t>
            </a:r>
            <a:r>
              <a:rPr lang="zh-CN" altLang="en-US" dirty="0"/>
              <a:t> </a:t>
            </a:r>
            <a:r>
              <a:rPr lang="en-US" altLang="zh-CN" dirty="0"/>
              <a:t>(1970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zh-CN" altLang="en-US" dirty="0"/>
          </a:p>
          <a:p>
            <a:pPr marL="384039" lvl="2" indent="0">
              <a:buNone/>
            </a:pP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NoSQL</a:t>
            </a:r>
            <a:r>
              <a:rPr lang="zh-CN" altLang="en-US" dirty="0"/>
              <a:t> </a:t>
            </a:r>
            <a:r>
              <a:rPr lang="en-US" altLang="zh-CN" dirty="0"/>
              <a:t>(2000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err="1"/>
              <a:t>NewSQL</a:t>
            </a:r>
            <a:r>
              <a:rPr lang="zh-CN" altLang="en-US" dirty="0"/>
              <a:t> </a:t>
            </a:r>
            <a:r>
              <a:rPr lang="en-US" altLang="zh-CN" dirty="0"/>
              <a:t>(2010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zh-CN" altLang="en-US" dirty="0"/>
          </a:p>
          <a:p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38" lvl="2" indent="0">
              <a:buNone/>
            </a:pP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6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OldSQL</a:t>
            </a:r>
            <a:r>
              <a:rPr lang="zh-CN" altLang="en-US" b="1" dirty="0"/>
              <a:t> </a:t>
            </a:r>
            <a:r>
              <a:rPr lang="en-US" altLang="zh-CN" b="1" dirty="0"/>
              <a:t>(1970</a:t>
            </a:r>
            <a:r>
              <a:rPr lang="zh-CN" altLang="en-US" b="1" dirty="0"/>
              <a:t> </a:t>
            </a:r>
            <a:r>
              <a:rPr lang="mr-IN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Now)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5"/>
          </a:xfrm>
        </p:spPr>
        <p:txBody>
          <a:bodyPr>
            <a:normAutofit/>
          </a:bodyPr>
          <a:lstStyle/>
          <a:p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dirty="0"/>
              <a:t>SQL vendors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Scalable</a:t>
            </a:r>
            <a:endParaRPr lang="zh-CN" altLang="en-US" dirty="0"/>
          </a:p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Pre-defined</a:t>
            </a:r>
            <a:r>
              <a:rPr lang="zh-CN" altLang="en-US" dirty="0"/>
              <a:t> </a:t>
            </a:r>
            <a:r>
              <a:rPr lang="en-US" altLang="zh-CN" dirty="0"/>
              <a:t>Schema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08364" y="278246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57" y="2549409"/>
            <a:ext cx="1143160" cy="927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970" y="2803630"/>
            <a:ext cx="1771041" cy="544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793" y="2644546"/>
            <a:ext cx="1759406" cy="8631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0895" y="3980847"/>
            <a:ext cx="4949201" cy="6155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Still</a:t>
            </a:r>
            <a:r>
              <a:rPr lang="zh-CN" altLang="en-US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very</a:t>
            </a:r>
            <a:r>
              <a:rPr lang="zh-CN" altLang="en-US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market!!!</a:t>
            </a:r>
            <a:endParaRPr lang="zh-CN" altLang="en-US" sz="34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8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Century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(1960s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2020s)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72457" y="2093358"/>
          <a:ext cx="9440026" cy="290893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59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When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What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1960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Navigational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Database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1970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1980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1980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mr-IN" altLang="zh-CN" sz="2400" baseline="0" dirty="0"/>
                        <a:t>–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Early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2000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Relational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Empire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Mid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2000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zh-CN" altLang="en-US" sz="2400" dirty="0"/>
                        <a:t> </a:t>
                      </a:r>
                      <a:r>
                        <a:rPr lang="mr-IN" altLang="zh-CN" sz="2400" dirty="0"/>
                        <a:t>–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Now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The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dirty="0"/>
                        <a:t>Database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II</a:t>
                      </a:r>
                      <a:endParaRPr lang="zh-CN" alt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72457" y="5399718"/>
            <a:ext cx="5781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References.</a:t>
            </a:r>
            <a:r>
              <a:rPr lang="zh-CN" altLang="en-US" sz="1400" b="1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>
                <a:hlinkClick r:id="rId2"/>
              </a:rPr>
              <a:t>https://en.wikipedia.org/wiki/Database#History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3"/>
              </a:rPr>
              <a:t>What Goes Around Comes Around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>
                <a:hlinkClick r:id="rId3"/>
              </a:rPr>
              <a:t>(Michael </a:t>
            </a:r>
            <a:r>
              <a:rPr lang="en-US" altLang="zh-CN" sz="1400" dirty="0" err="1">
                <a:hlinkClick r:id="rId3"/>
              </a:rPr>
              <a:t>Stonebraker</a:t>
            </a:r>
            <a:r>
              <a:rPr lang="en-US" altLang="zh-CN" sz="1400" dirty="0">
                <a:hlinkClick r:id="rId3"/>
              </a:rPr>
              <a:t>,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>
                <a:hlinkClick r:id="rId3"/>
              </a:rPr>
              <a:t>Joe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altLang="zh-CN" sz="1400" dirty="0" err="1">
                <a:hlinkClick r:id="rId3"/>
              </a:rPr>
              <a:t>Hellerstein</a:t>
            </a:r>
            <a:r>
              <a:rPr lang="en-US" altLang="zh-CN" sz="1400" dirty="0">
                <a:hlinkClick r:id="rId3"/>
              </a:rPr>
              <a:t>)</a:t>
            </a:r>
            <a:endParaRPr lang="zh-CN" alt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4"/>
              </a:rPr>
              <a:t>40 Years VLDB Panel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6257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advent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Web</a:t>
            </a:r>
            <a:r>
              <a:rPr lang="zh-CN" altLang="en-US" b="1" dirty="0"/>
              <a:t> </a:t>
            </a:r>
            <a:r>
              <a:rPr lang="en-US" altLang="zh-CN" b="1" dirty="0"/>
              <a:t>2.0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7232" r="2259" b="19723"/>
          <a:stretch/>
        </p:blipFill>
        <p:spPr>
          <a:xfrm>
            <a:off x="673230" y="2857610"/>
            <a:ext cx="5060513" cy="2910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5941" y="1989710"/>
            <a:ext cx="82636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Read-only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Web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  <a:sym typeface="Wingdings"/>
              </a:rPr>
              <a:t>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Read-write</a:t>
            </a:r>
            <a:r>
              <a:rPr lang="zh-CN" altLang="en-US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b="1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Web</a:t>
            </a:r>
            <a:endParaRPr lang="en-US" sz="3400" b="1" dirty="0">
              <a:solidFill>
                <a:srgbClr val="FF72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4624" y="2857610"/>
            <a:ext cx="5767376" cy="3157110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Highly</a:t>
            </a:r>
            <a:r>
              <a:rPr lang="zh-CN" altLang="en-US" sz="2800" dirty="0"/>
              <a:t> </a:t>
            </a:r>
            <a:r>
              <a:rPr lang="en-US" altLang="zh-CN" sz="2800" dirty="0"/>
              <a:t>Scalable</a:t>
            </a:r>
            <a:endParaRPr lang="zh-CN" altLang="en-US" sz="2800" dirty="0"/>
          </a:p>
          <a:p>
            <a:pPr lvl="1">
              <a:spcBef>
                <a:spcPts val="400"/>
              </a:spcBef>
            </a:pP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Scale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to1,000,000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users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and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1000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servers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0">
              <a:buClr>
                <a:srgbClr val="E48312"/>
              </a:buClr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Highly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Available</a:t>
            </a:r>
            <a:endParaRPr lang="zh-CN" alt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Available 24 hours a day, 7 days a week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Highly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Flexible</a:t>
            </a:r>
            <a:endParaRPr lang="zh-CN" alt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Flexible schema and flexible data types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5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NoSQL</a:t>
            </a:r>
            <a:r>
              <a:rPr lang="zh-CN" altLang="en-US" b="1" dirty="0"/>
              <a:t> </a:t>
            </a:r>
            <a:r>
              <a:rPr lang="en-US" altLang="zh-CN" b="1" dirty="0"/>
              <a:t>Pioneers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9577346" cy="4614055"/>
          </a:xfrm>
        </p:spPr>
        <p:txBody>
          <a:bodyPr>
            <a:normAutofit/>
          </a:bodyPr>
          <a:lstStyle/>
          <a:p>
            <a:r>
              <a:rPr lang="en-US" dirty="0" err="1"/>
              <a:t>Memcached</a:t>
            </a:r>
            <a:r>
              <a:rPr lang="zh-CN" altLang="en-US" dirty="0"/>
              <a:t> </a:t>
            </a:r>
            <a:r>
              <a:rPr lang="en-US" altLang="zh-CN" sz="1800" dirty="0"/>
              <a:t>[</a:t>
            </a:r>
            <a:r>
              <a:rPr lang="en-US" sz="1800" dirty="0"/>
              <a:t>Fitzpatrick</a:t>
            </a:r>
            <a:r>
              <a:rPr lang="zh-CN" altLang="en-US" sz="1800" dirty="0"/>
              <a:t> </a:t>
            </a:r>
            <a:r>
              <a:rPr lang="en-US" altLang="zh-CN" sz="1800" dirty="0"/>
              <a:t>2004]</a:t>
            </a:r>
            <a:endParaRPr lang="zh-CN" altLang="en-US" sz="1800" dirty="0"/>
          </a:p>
          <a:p>
            <a:pPr lvl="1">
              <a:spcBef>
                <a:spcPts val="400"/>
              </a:spcBef>
            </a:pP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In-memory</a:t>
            </a:r>
            <a:r>
              <a:rPr lang="zh-CN" altLang="en-US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indexes</a:t>
            </a:r>
            <a:r>
              <a:rPr lang="zh-CN" altLang="en-US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can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scalable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 err="1"/>
              <a:t>BigTable</a:t>
            </a:r>
            <a:r>
              <a:rPr lang="zh-CN" altLang="en-US" dirty="0"/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[</a:t>
            </a:r>
            <a:r>
              <a:rPr lang="en-US" altLang="zh-CN" sz="1800" dirty="0"/>
              <a:t>Chang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2006]</a:t>
            </a:r>
            <a:endParaRPr lang="zh-CN" altLang="en-US" dirty="0"/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Persistent record storage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could be scaled to thousands of nodes</a:t>
            </a:r>
            <a:endParaRPr lang="zh-CN" altLang="en-US" sz="3200" dirty="0"/>
          </a:p>
          <a:p>
            <a:r>
              <a:rPr lang="en-US" altLang="zh-CN" dirty="0"/>
              <a:t>Dynamo</a:t>
            </a:r>
            <a:r>
              <a:rPr lang="zh-CN" altLang="en-US" dirty="0"/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[</a:t>
            </a:r>
            <a:r>
              <a:rPr lang="en-US" altLang="zh-CN" sz="1800" dirty="0" err="1"/>
              <a:t>DeCandia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et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al.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2007]</a:t>
            </a:r>
            <a:endParaRPr lang="zh-CN" altLang="en-US" dirty="0"/>
          </a:p>
          <a:p>
            <a:pPr lvl="1">
              <a:spcBef>
                <a:spcPts val="400"/>
              </a:spcBef>
              <a:buClr>
                <a:srgbClr val="E48312"/>
              </a:buClr>
            </a:pPr>
            <a:r>
              <a:rPr lang="en-US" altLang="zh-CN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Eventual consistency</a:t>
            </a:r>
            <a:r>
              <a:rPr lang="zh-CN" altLang="en-US" sz="3200" dirty="0">
                <a:solidFill>
                  <a:srgbClr val="FF72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allows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higher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availability and scalability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771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9629"/>
            <a:ext cx="11094720" cy="1450757"/>
          </a:xfrm>
        </p:spPr>
        <p:txBody>
          <a:bodyPr>
            <a:normAutofit/>
          </a:bodyPr>
          <a:lstStyle/>
          <a:p>
            <a:r>
              <a:rPr lang="en-US" b="1" dirty="0"/>
              <a:t>NoSQL </a:t>
            </a:r>
            <a:r>
              <a:rPr lang="en-US" altLang="zh-CN" b="1" dirty="0"/>
              <a:t>C</a:t>
            </a:r>
            <a:r>
              <a:rPr lang="en-US" b="1" dirty="0"/>
              <a:t>ategories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93086" y="3014914"/>
            <a:ext cx="9319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DynamoDB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Riak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Redis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Membase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SimpleDB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CouchBase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MongoDB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Hbase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Cassandra,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HyperTable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Neo4J,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InfoGrid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GraphBase</a:t>
            </a:r>
            <a:r>
              <a:rPr lang="en-US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,</a:t>
            </a:r>
            <a:r>
              <a:rPr lang="zh-CN" alt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mr-IN" altLang="zh-CN" sz="3200" dirty="0">
                <a:latin typeface="Franklin Gothic Medium" charset="0"/>
                <a:ea typeface="Franklin Gothic Medium" charset="0"/>
                <a:cs typeface="Franklin Gothic Medium" charset="0"/>
              </a:rPr>
              <a:t>…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97280" y="2305878"/>
            <a:ext cx="10750163" cy="2555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9263" y="2033243"/>
          <a:ext cx="1085665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6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5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9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NoSQL</a:t>
                      </a:r>
                      <a:endParaRPr lang="en-US" sz="3200" dirty="0"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Data</a:t>
                      </a:r>
                      <a:r>
                        <a:rPr lang="zh-CN" altLang="en-US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 </a:t>
                      </a:r>
                      <a:r>
                        <a:rPr lang="en-US" altLang="zh-CN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Model</a:t>
                      </a:r>
                      <a:endParaRPr lang="en-US" sz="3200" dirty="0"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Example</a:t>
                      </a:r>
                      <a:r>
                        <a:rPr lang="zh-CN" altLang="en-US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 </a:t>
                      </a:r>
                      <a:r>
                        <a:rPr lang="en-US" altLang="zh-CN" sz="3200" baseline="0" dirty="0"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Systems</a:t>
                      </a:r>
                      <a:endParaRPr lang="en-US" sz="3200" dirty="0"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Key-value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Stores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Hash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DynamoDB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Riak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Redis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Membase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Document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Stores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Json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SimpleDB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CouchBase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MongoDB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Wide-column Stores</a:t>
                      </a:r>
                      <a:endParaRPr lang="zh-CN" alt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Big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Table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Hbase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Cassandra,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HyperTable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Graph</a:t>
                      </a:r>
                      <a:r>
                        <a:rPr lang="zh-CN" alt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Database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Graph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Neo4J,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InfoGrid</a:t>
                      </a:r>
                      <a:r>
                        <a:rPr lang="en-US" sz="3200" b="0" i="0" dirty="0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, </a:t>
                      </a:r>
                      <a:r>
                        <a:rPr lang="en-US" sz="3200" b="0" i="0" dirty="0" err="1"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GraphBase</a:t>
                      </a:r>
                      <a:endParaRPr lang="en-US" sz="3200" b="0" i="0" dirty="0"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0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NoSQL Limitations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73436"/>
            <a:ext cx="10058400" cy="5177172"/>
          </a:xfrm>
        </p:spPr>
        <p:txBody>
          <a:bodyPr>
            <a:normAutofit/>
          </a:bodyPr>
          <a:lstStyle/>
          <a:p>
            <a:r>
              <a:rPr lang="en-US" altLang="zh-CN" dirty="0"/>
              <a:t>Low-level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endParaRPr lang="zh-CN" altLang="en-US" dirty="0"/>
          </a:p>
          <a:p>
            <a:pPr lvl="1"/>
            <a:r>
              <a:rPr lang="zh-CN" altLang="en-US" dirty="0"/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Simple read/write database operators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39" lvl="2" indent="0">
              <a:buNone/>
            </a:pP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Eventual Consistency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>
              <a:buClr>
                <a:srgbClr val="E48312"/>
              </a:buClr>
            </a:pPr>
            <a:endParaRPr lang="zh-CN" altLang="en-US" dirty="0"/>
          </a:p>
          <a:p>
            <a:r>
              <a:rPr lang="en-US" altLang="zh-CN" dirty="0"/>
              <a:t>Lack of Standardization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100+ NoSQL systems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38" lvl="2" indent="0">
              <a:buNone/>
            </a:pP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NewSQL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4315" y="2189056"/>
            <a:ext cx="757713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Strong</a:t>
            </a:r>
            <a:r>
              <a:rPr lang="zh-CN" altLang="en-US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Consistency</a:t>
            </a:r>
            <a:r>
              <a:rPr lang="zh-CN" altLang="en-US" sz="3400" dirty="0">
                <a:solidFill>
                  <a:srgbClr val="00AFFF"/>
                </a:solidFill>
                <a:latin typeface="Futura Medium" charset="0"/>
                <a:ea typeface="Futura Medium" charset="0"/>
                <a:cs typeface="Futura Medium" charset="0"/>
              </a:rPr>
              <a:t>    </a:t>
            </a:r>
            <a:r>
              <a:rPr lang="en-US" altLang="zh-CN" sz="3400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High</a:t>
            </a:r>
            <a:r>
              <a:rPr lang="zh-CN" altLang="en-US" sz="3400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400" dirty="0">
                <a:solidFill>
                  <a:srgbClr val="FF7200"/>
                </a:solidFill>
                <a:latin typeface="Futura Medium" charset="0"/>
                <a:ea typeface="Futura Medium" charset="0"/>
                <a:cs typeface="Futura Medium" charset="0"/>
              </a:rPr>
              <a:t>Scalability</a:t>
            </a:r>
            <a:endParaRPr lang="en-US" sz="3400" dirty="0">
              <a:solidFill>
                <a:srgbClr val="FF72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2884" y="2161290"/>
            <a:ext cx="6030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Futura Medium" charset="0"/>
                <a:ea typeface="Futura Medium" charset="0"/>
                <a:cs typeface="Futura Medium" charset="0"/>
              </a:rPr>
              <a:t>+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15" y="3186360"/>
            <a:ext cx="9113340" cy="1911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1" y="3186360"/>
            <a:ext cx="1336677" cy="17232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069958" y="5317238"/>
            <a:ext cx="682960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90% </a:t>
            </a:r>
            <a:r>
              <a:rPr lang="en-US" altLang="zh-CN" sz="3600" dirty="0">
                <a:solidFill>
                  <a:schemeClr val="bg1"/>
                </a:solidFill>
              </a:rPr>
              <a:t>query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time spent on overhead </a:t>
            </a:r>
          </a:p>
        </p:txBody>
      </p:sp>
    </p:spTree>
    <p:extLst>
      <p:ext uri="{BB962C8B-B14F-4D97-AF65-F5344CB8AC3E}">
        <p14:creationId xmlns:p14="http://schemas.microsoft.com/office/powerpoint/2010/main" val="626641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54" y="2361921"/>
            <a:ext cx="5210705" cy="394162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7" y="197696"/>
            <a:ext cx="10236201" cy="21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NewSQL</a:t>
            </a:r>
            <a:r>
              <a:rPr lang="zh-CN" altLang="en-US" b="1" dirty="0"/>
              <a:t> </a:t>
            </a:r>
            <a:r>
              <a:rPr lang="en-US" altLang="zh-CN" b="1" dirty="0"/>
              <a:t>Market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18292"/>
          <a:stretch/>
        </p:blipFill>
        <p:spPr>
          <a:xfrm>
            <a:off x="1097280" y="2252906"/>
            <a:ext cx="2193713" cy="567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82" y="2996583"/>
            <a:ext cx="1616663" cy="752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55" y="2701129"/>
            <a:ext cx="1571211" cy="1047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05" y="3076896"/>
            <a:ext cx="2281849" cy="523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03" y="3057664"/>
            <a:ext cx="2594908" cy="601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10298" r="6681" b="12245"/>
          <a:stretch/>
        </p:blipFill>
        <p:spPr>
          <a:xfrm>
            <a:off x="3264577" y="2120737"/>
            <a:ext cx="1979311" cy="7441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68" y="1886250"/>
            <a:ext cx="1316898" cy="962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55" y="2021827"/>
            <a:ext cx="1783367" cy="72099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970917" y="4082349"/>
            <a:ext cx="10058400" cy="2229713"/>
          </a:xfrm>
        </p:spPr>
        <p:txBody>
          <a:bodyPr>
            <a:normAutofit/>
          </a:bodyPr>
          <a:lstStyle/>
          <a:p>
            <a:r>
              <a:rPr lang="en-US" altLang="zh-CN" b="1" dirty="0"/>
              <a:t>Limitations</a:t>
            </a:r>
            <a:endParaRPr lang="zh-CN" altLang="en-US" b="1" dirty="0"/>
          </a:p>
          <a:p>
            <a:pPr lvl="1"/>
            <a:r>
              <a:rPr lang="zh-CN" altLang="en-US" dirty="0"/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Scalable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but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scalable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Available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but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available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Flexible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but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highly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flexible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85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12" b="70622"/>
          <a:stretch/>
        </p:blipFill>
        <p:spPr>
          <a:xfrm>
            <a:off x="1326016" y="2827673"/>
            <a:ext cx="10865984" cy="633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15" y="3353136"/>
            <a:ext cx="10341699" cy="2013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43" y="-1"/>
            <a:ext cx="10728498" cy="22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CMPT 843 - 2018 Spring -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altLang="zh-CN" b="1" dirty="0"/>
              <a:t>Summary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83" y="1981132"/>
            <a:ext cx="5645722" cy="42348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4627" y="2311248"/>
            <a:ext cx="165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00E10C"/>
                </a:solidFill>
                <a:latin typeface="Futura Medium" charset="0"/>
                <a:ea typeface="Futura Medium" charset="0"/>
                <a:cs typeface="Futura Medium" charset="0"/>
              </a:rPr>
              <a:t>NewSQL</a:t>
            </a:r>
            <a:endParaRPr lang="en-US" sz="2800" dirty="0">
              <a:solidFill>
                <a:srgbClr val="00E10C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3255" y="2625434"/>
            <a:ext cx="139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Futura Medium" charset="0"/>
                <a:ea typeface="Futura Medium" charset="0"/>
                <a:cs typeface="Futura Medium" charset="0"/>
              </a:rPr>
              <a:t>NoSQL</a:t>
            </a:r>
            <a:endParaRPr lang="en-US" sz="2800" dirty="0">
              <a:solidFill>
                <a:srgbClr val="00B0F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64196" y="2291370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latin typeface="Futura Medium" charset="0"/>
                <a:ea typeface="Futura Medium" charset="0"/>
                <a:cs typeface="Futura Medium" charset="0"/>
              </a:rPr>
              <a:t>OldSQL</a:t>
            </a:r>
            <a:endParaRPr lang="en-US" sz="2800" dirty="0">
              <a:solidFill>
                <a:srgbClr val="FF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7607915" y="3276449"/>
            <a:ext cx="3175337" cy="204097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E22003"/>
                </a:solidFill>
              </a:rPr>
              <a:t>Why</a:t>
            </a:r>
            <a:r>
              <a:rPr lang="zh-CN" altLang="en-US" dirty="0">
                <a:solidFill>
                  <a:srgbClr val="E22003"/>
                </a:solidFill>
              </a:rPr>
              <a:t> </a:t>
            </a:r>
            <a:r>
              <a:rPr lang="en-US" altLang="zh-CN" dirty="0" err="1">
                <a:solidFill>
                  <a:srgbClr val="E22003"/>
                </a:solidFill>
              </a:rPr>
              <a:t>OldSQL</a:t>
            </a:r>
            <a:r>
              <a:rPr lang="en-US" altLang="zh-CN" dirty="0">
                <a:solidFill>
                  <a:srgbClr val="E22003"/>
                </a:solidFill>
              </a:rPr>
              <a:t>?</a:t>
            </a:r>
            <a:endParaRPr lang="zh-CN" altLang="en-US" dirty="0">
              <a:solidFill>
                <a:srgbClr val="E22003"/>
              </a:solidFill>
            </a:endParaRPr>
          </a:p>
          <a:p>
            <a:r>
              <a:rPr lang="en-US" altLang="zh-CN" dirty="0">
                <a:solidFill>
                  <a:srgbClr val="00AFFF"/>
                </a:solidFill>
              </a:rPr>
              <a:t>Why</a:t>
            </a:r>
            <a:r>
              <a:rPr lang="zh-CN" altLang="en-US" dirty="0">
                <a:solidFill>
                  <a:srgbClr val="00AFFF"/>
                </a:solidFill>
              </a:rPr>
              <a:t> </a:t>
            </a:r>
            <a:r>
              <a:rPr lang="en-US" altLang="zh-CN" dirty="0">
                <a:solidFill>
                  <a:srgbClr val="00AFFF"/>
                </a:solidFill>
              </a:rPr>
              <a:t>NoSQL?</a:t>
            </a:r>
            <a:endParaRPr lang="zh-CN" altLang="en-US" dirty="0">
              <a:solidFill>
                <a:srgbClr val="00AFFF"/>
              </a:solidFill>
            </a:endParaRPr>
          </a:p>
          <a:p>
            <a:r>
              <a:rPr lang="en-US" altLang="zh-CN" dirty="0">
                <a:solidFill>
                  <a:srgbClr val="00E10C"/>
                </a:solidFill>
              </a:rPr>
              <a:t>Why</a:t>
            </a:r>
            <a:r>
              <a:rPr lang="zh-CN" altLang="en-US" dirty="0">
                <a:solidFill>
                  <a:srgbClr val="00E10C"/>
                </a:solidFill>
              </a:rPr>
              <a:t> </a:t>
            </a:r>
            <a:r>
              <a:rPr lang="en-US" altLang="zh-CN" dirty="0" err="1">
                <a:solidFill>
                  <a:srgbClr val="00E10C"/>
                </a:solidFill>
              </a:rPr>
              <a:t>NewSQL</a:t>
            </a:r>
            <a:r>
              <a:rPr lang="en-US" altLang="zh-CN" dirty="0">
                <a:solidFill>
                  <a:srgbClr val="00E10C"/>
                </a:solidFill>
              </a:rPr>
              <a:t>?</a:t>
            </a:r>
            <a:endParaRPr lang="en-US" dirty="0">
              <a:solidFill>
                <a:srgbClr val="00E1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82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1618"/>
            <a:ext cx="11244350" cy="5012266"/>
          </a:xfrm>
        </p:spPr>
        <p:txBody>
          <a:bodyPr/>
          <a:lstStyle/>
          <a:p>
            <a:pPr marL="715518" lvl="1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OLTP: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NoSQL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Clr>
                <a:srgbClr val="E48312"/>
              </a:buClr>
              <a:buNone/>
            </a:pPr>
            <a:endParaRPr lang="en-US" altLang="zh-CN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715518" lvl="1" indent="-514350">
              <a:buClr>
                <a:srgbClr val="E48312"/>
              </a:buClr>
              <a:buFont typeface="+mj-lt"/>
              <a:buAutoNum type="arabicPeriod" startAt="2"/>
            </a:pP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Which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better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for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OLAP:</a:t>
            </a:r>
            <a:endParaRPr lang="zh-CN" altLang="en-US" sz="3200" b="1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84048" lvl="2" indent="0">
              <a:buClr>
                <a:srgbClr val="E48312"/>
              </a:buClr>
              <a:buNone/>
            </a:pP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          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MapReduce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vs.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Relational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DBMS?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marL="201168" lvl="1" indent="0">
              <a:buClr>
                <a:srgbClr val="E48312"/>
              </a:buClr>
              <a:buNone/>
            </a:pP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630" y="262374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Two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6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70922"/>
            <a:ext cx="11094720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organize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access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/>
              <a:t>Organize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multi-dimensional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records)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pointers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endParaRPr lang="zh-CN" altLang="en-US" dirty="0"/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Inventor: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Charles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Bachman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898398" lvl="2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1973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ACM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Turing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Award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898398" lvl="2" indent="-514350">
              <a:buClr>
                <a:srgbClr val="E48312"/>
              </a:buClr>
              <a:buFont typeface="+mj-lt"/>
              <a:buAutoNum type="arabicPeriod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Turing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Lecture: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“The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Programmer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Navigator”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898398" lvl="2" indent="-5143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Empire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(Early1960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Early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1970)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27" y="4853597"/>
            <a:ext cx="1081086" cy="13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4222" y="3800618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Demi" charset="0"/>
                <a:ea typeface="Franklin Gothic Demi" charset="0"/>
                <a:cs typeface="Franklin Gothic Demi" charset="0"/>
              </a:rPr>
              <a:t>1 PB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4222" y="4437869"/>
            <a:ext cx="569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store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1PB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using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10,000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machines?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4222" y="5130119"/>
            <a:ext cx="6003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process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1PB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using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10,000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machines?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9900458" y="5454050"/>
            <a:ext cx="1815292" cy="612648"/>
          </a:xfrm>
          <a:prstGeom prst="wedgeRoundRectCallout">
            <a:avLst>
              <a:gd name="adj1" fmla="val -80076"/>
              <a:gd name="adj2" fmla="val -49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MapReduce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9900458" y="4505140"/>
            <a:ext cx="1815292" cy="612648"/>
          </a:xfrm>
          <a:prstGeom prst="wedgeRoundRectCallout">
            <a:avLst>
              <a:gd name="adj1" fmla="val -91620"/>
              <a:gd name="adj2" fmla="val -9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GFS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(HDFS)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9093" y="3813118"/>
            <a:ext cx="464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= 100GB *10,000 Machines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6595C-64E3-DE41-8D83-228EA6BE5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77"/>
          <a:stretch/>
        </p:blipFill>
        <p:spPr>
          <a:xfrm>
            <a:off x="976888" y="207424"/>
            <a:ext cx="10127310" cy="1368908"/>
          </a:xfrm>
          <a:prstGeom prst="rect">
            <a:avLst/>
          </a:prstGeom>
          <a:ln w="3810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5AEB06-F07C-784E-ABBF-97676DF04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29"/>
          <a:stretch/>
        </p:blipFill>
        <p:spPr>
          <a:xfrm>
            <a:off x="925647" y="1601664"/>
            <a:ext cx="10127310" cy="150808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5868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  <p:bldP spid="13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Why</a:t>
            </a:r>
            <a:r>
              <a:rPr lang="zh-CN" altLang="en-US" b="1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b="1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?</a:t>
            </a:r>
            <a:endParaRPr lang="en-US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737360"/>
            <a:ext cx="10058400" cy="1422886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>
                <a:latin typeface="Franklin Gothic Demi" charset="0"/>
                <a:ea typeface="Franklin Gothic Demi" charset="0"/>
                <a:cs typeface="Franklin Gothic Demi" charset="0"/>
              </a:rPr>
              <a:t>1.</a:t>
            </a:r>
            <a:r>
              <a:rPr lang="zh-CN" altLang="en-US" sz="44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400" dirty="0">
                <a:latin typeface="Franklin Gothic Demi" charset="0"/>
                <a:ea typeface="Franklin Gothic Demi" charset="0"/>
                <a:cs typeface="Franklin Gothic Demi" charset="0"/>
              </a:rPr>
              <a:t>Fault</a:t>
            </a:r>
            <a:r>
              <a:rPr lang="zh-CN" altLang="en-US" sz="44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400" dirty="0">
                <a:latin typeface="Franklin Gothic Demi" charset="0"/>
                <a:ea typeface="Franklin Gothic Demi" charset="0"/>
                <a:cs typeface="Franklin Gothic Demi" charset="0"/>
              </a:rPr>
              <a:t>Tolerant</a:t>
            </a:r>
            <a:r>
              <a:rPr lang="en-US" altLang="zh-CN" sz="31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</a:p>
          <a:p>
            <a:pPr algn="ctr"/>
            <a:r>
              <a:rPr lang="en-US" altLang="zh-CN" sz="3100" dirty="0">
                <a:latin typeface="Franklin Gothic Demi" charset="0"/>
                <a:ea typeface="Franklin Gothic Demi" charset="0"/>
                <a:cs typeface="Franklin Gothic Demi" charset="0"/>
              </a:rPr>
              <a:t>(</a:t>
            </a:r>
            <a:r>
              <a:rPr lang="en-US" altLang="zh-CN" sz="3100" dirty="0"/>
              <a:t>Your</a:t>
            </a:r>
            <a:r>
              <a:rPr lang="zh-CN" altLang="en-US" sz="3100" dirty="0"/>
              <a:t> </a:t>
            </a:r>
            <a:r>
              <a:rPr lang="en-US" altLang="zh-CN" sz="3100" dirty="0"/>
              <a:t>program</a:t>
            </a:r>
            <a:r>
              <a:rPr lang="zh-CN" altLang="en-US" sz="3100" dirty="0"/>
              <a:t> </a:t>
            </a:r>
            <a:r>
              <a:rPr lang="en-US" altLang="zh-CN" sz="3100" dirty="0"/>
              <a:t>will</a:t>
            </a:r>
            <a:r>
              <a:rPr lang="zh-CN" altLang="en-US" sz="3100" dirty="0"/>
              <a:t> </a:t>
            </a:r>
            <a:r>
              <a:rPr lang="en-US" altLang="zh-CN" sz="3100" dirty="0"/>
              <a:t>be</a:t>
            </a:r>
            <a:r>
              <a:rPr lang="zh-CN" altLang="en-US" sz="3100" dirty="0"/>
              <a:t> </a:t>
            </a:r>
            <a:r>
              <a:rPr lang="en-US" altLang="zh-CN" sz="3100" dirty="0"/>
              <a:t>OK when</a:t>
            </a:r>
            <a:r>
              <a:rPr lang="zh-CN" altLang="en-US" sz="3100" dirty="0"/>
              <a:t> </a:t>
            </a:r>
            <a:r>
              <a:rPr lang="en-US" altLang="zh-CN" sz="3100" dirty="0"/>
              <a:t>failures</a:t>
            </a:r>
            <a:r>
              <a:rPr lang="zh-CN" altLang="en-US" sz="3100" dirty="0"/>
              <a:t> </a:t>
            </a:r>
            <a:r>
              <a:rPr lang="en-US" altLang="zh-CN" sz="3100" dirty="0"/>
              <a:t>happen)</a:t>
            </a:r>
            <a:endParaRPr lang="zh-CN" altLang="en-US" sz="4000" dirty="0"/>
          </a:p>
          <a:p>
            <a:endParaRPr lang="zh-CN" alt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13233" y="3200659"/>
          <a:ext cx="4206239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#</a:t>
                      </a:r>
                      <a:r>
                        <a:rPr lang="zh-CN" altLang="en-US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 </a:t>
                      </a:r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of</a:t>
                      </a:r>
                      <a:r>
                        <a:rPr lang="zh-CN" altLang="en-US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 </a:t>
                      </a:r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machines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latin typeface="Franklin Gothic Demi" charset="0"/>
                          <a:ea typeface="Franklin Gothic Demi" charset="0"/>
                          <a:cs typeface="Franklin Gothic Demi" charset="0"/>
                        </a:rPr>
                        <a:t>Failure Probability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0.1%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0.9%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9.5%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63.2%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10,000</a:t>
                      </a: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+mn-lt"/>
                          <a:ea typeface="Futura Medium" charset="0"/>
                          <a:cs typeface="Futura Medium" charset="0"/>
                        </a:rPr>
                        <a:t>???</a:t>
                      </a:r>
                      <a:endParaRPr lang="en-US" sz="2400" dirty="0">
                        <a:solidFill>
                          <a:srgbClr val="FF0000"/>
                        </a:solidFill>
                        <a:latin typeface="+mn-lt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476656" y="3203823"/>
          <a:ext cx="4735827" cy="1859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22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Cost for </a:t>
                      </a:r>
                    </a:p>
                    <a:p>
                      <a:r>
                        <a:rPr lang="en-US" sz="2800" dirty="0"/>
                        <a:t>5</a:t>
                      </a:r>
                      <a:r>
                        <a:rPr lang="en-US" sz="2800" baseline="0" dirty="0"/>
                        <a:t> nodes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Failure Probability</a:t>
                      </a:r>
                      <a:endParaRPr lang="en-US" sz="2800" b="0" dirty="0">
                        <a:latin typeface="Franklin Gothic Demi" charset="0"/>
                        <a:ea typeface="Franklin Gothic Demi" charset="0"/>
                        <a:cs typeface="Franklin Gothic Dem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E22003"/>
                          </a:solidFill>
                        </a:rPr>
                        <a:t>$100</a:t>
                      </a:r>
                      <a:r>
                        <a:rPr lang="en-US" sz="2400" baseline="0" dirty="0">
                          <a:solidFill>
                            <a:srgbClr val="E22003"/>
                          </a:solidFill>
                        </a:rPr>
                        <a:t>/day</a:t>
                      </a:r>
                      <a:endParaRPr lang="en-US" sz="2400" dirty="0">
                        <a:solidFill>
                          <a:srgbClr val="E22003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E22003"/>
                          </a:solidFill>
                        </a:rPr>
                        <a:t>0.1%</a:t>
                      </a:r>
                      <a:endParaRPr lang="en-US" sz="2400" dirty="0">
                        <a:solidFill>
                          <a:srgbClr val="E22003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AFFF"/>
                          </a:solidFill>
                        </a:rPr>
                        <a:t>$1/day</a:t>
                      </a:r>
                      <a:endParaRPr lang="en-US" sz="2400" dirty="0">
                        <a:solidFill>
                          <a:srgbClr val="00AFFF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AFFF"/>
                          </a:solidFill>
                        </a:rPr>
                        <a:t>10%</a:t>
                      </a:r>
                      <a:endParaRPr lang="en-US" sz="2400" dirty="0">
                        <a:solidFill>
                          <a:srgbClr val="00AFFF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V="1">
            <a:off x="6183283" y="4389120"/>
            <a:ext cx="293373" cy="8961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43896" y="5272343"/>
            <a:ext cx="2078774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22003"/>
                </a:solidFill>
              </a:rPr>
              <a:t>Reserved Instance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516043" y="4864608"/>
            <a:ext cx="1557184" cy="952277"/>
          </a:xfrm>
          <a:prstGeom prst="straightConnector1">
            <a:avLst/>
          </a:prstGeom>
          <a:ln w="57150">
            <a:solidFill>
              <a:srgbClr val="00A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33840" y="5803996"/>
            <a:ext cx="2078774" cy="400110"/>
          </a:xfrm>
          <a:prstGeom prst="rect">
            <a:avLst/>
          </a:prstGeom>
          <a:solidFill>
            <a:schemeClr val="bg1"/>
          </a:solidFill>
          <a:ln>
            <a:solidFill>
              <a:srgbClr val="00A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AFFF"/>
                </a:solidFill>
              </a:rPr>
              <a:t>Spot Instance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5B5A03-4A07-C140-816C-8C17E0C59A21}"/>
              </a:ext>
            </a:extLst>
          </p:cNvPr>
          <p:cNvSpPr/>
          <p:nvPr/>
        </p:nvSpPr>
        <p:spPr>
          <a:xfrm>
            <a:off x="3331218" y="5969874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en-US" altLang="zh-CN" sz="2400" dirty="0">
                <a:solidFill>
                  <a:srgbClr val="000000"/>
                </a:solidFill>
                <a:latin typeface="Futura Medium" charset="0"/>
                <a:ea typeface="Futura Medium" charset="0"/>
                <a:cs typeface="Futura Medium" charset="0"/>
              </a:rPr>
              <a:t>99.9%</a:t>
            </a:r>
            <a:endParaRPr lang="en-US" sz="2400" dirty="0">
              <a:solidFill>
                <a:srgbClr val="000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8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Why</a:t>
            </a:r>
            <a:r>
              <a:rPr lang="zh-CN" altLang="en-US" b="1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b="1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?</a:t>
            </a:r>
            <a:endParaRPr lang="en-US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266" y="2138218"/>
            <a:ext cx="5437437" cy="567342"/>
          </a:xfrm>
        </p:spPr>
        <p:txBody>
          <a:bodyPr>
            <a:noAutofit/>
          </a:bodyPr>
          <a:lstStyle/>
          <a:p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2.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Complex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Analytics</a:t>
            </a:r>
            <a:endParaRPr lang="zh-CN" alt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0597" y="3649227"/>
            <a:ext cx="26037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err="1">
                <a:ln w="0"/>
                <a:solidFill>
                  <a:srgbClr val="FF7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endParaRPr lang="en-US" sz="3600" b="1" cap="none" spc="0" dirty="0">
              <a:ln w="0"/>
              <a:solidFill>
                <a:srgbClr val="FF72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0" name="Up-Down Arrow 19"/>
          <p:cNvSpPr/>
          <p:nvPr/>
        </p:nvSpPr>
        <p:spPr>
          <a:xfrm>
            <a:off x="8326715" y="4264517"/>
            <a:ext cx="762000" cy="457672"/>
          </a:xfrm>
          <a:prstGeom prst="upDownArrow">
            <a:avLst>
              <a:gd name="adj1" fmla="val 30000"/>
              <a:gd name="adj2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>
            <a:off x="8317762" y="3167989"/>
            <a:ext cx="762000" cy="481238"/>
          </a:xfrm>
          <a:prstGeom prst="upDownArrow">
            <a:avLst>
              <a:gd name="adj1" fmla="val 30000"/>
              <a:gd name="adj2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49877" y="5083036"/>
            <a:ext cx="4608507" cy="9916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lvl="2" indent="0">
              <a:buNone/>
            </a:pP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3.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Heterogeneous </a:t>
            </a:r>
            <a:endParaRPr lang="zh-CN" altLang="en-US" sz="4000" dirty="0">
              <a:latin typeface="Franklin Gothic Demi" charset="0"/>
              <a:ea typeface="Franklin Gothic Demi" charset="0"/>
              <a:cs typeface="Franklin Gothic Demi" charset="0"/>
            </a:endParaRPr>
          </a:p>
          <a:p>
            <a:pPr marL="384048" lvl="2" indent="0">
              <a:buNone/>
            </a:pP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Storage</a:t>
            </a:r>
            <a:r>
              <a:rPr lang="zh-CN" altLang="en-US" sz="4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4000" dirty="0">
                <a:latin typeface="Franklin Gothic Demi" charset="0"/>
                <a:ea typeface="Franklin Gothic Demi" charset="0"/>
                <a:cs typeface="Franklin Gothic Demi" charset="0"/>
              </a:rPr>
              <a:t>Systems</a:t>
            </a:r>
            <a:endParaRPr lang="zh-CN" altLang="en-US" sz="4000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13404" y="1892719"/>
            <a:ext cx="5426264" cy="1232001"/>
            <a:chOff x="6113404" y="1892719"/>
            <a:chExt cx="5426264" cy="1232001"/>
          </a:xfrm>
        </p:grpSpPr>
        <p:sp>
          <p:nvSpPr>
            <p:cNvPr id="21" name="TextBox 20"/>
            <p:cNvSpPr txBox="1"/>
            <p:nvPr/>
          </p:nvSpPr>
          <p:spPr>
            <a:xfrm>
              <a:off x="6769592" y="2167951"/>
              <a:ext cx="6703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SQL</a:t>
              </a:r>
              <a:endParaRPr 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57774" y="1967348"/>
              <a:ext cx="131997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Machine</a:t>
              </a:r>
              <a:endPara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Learning</a:t>
              </a:r>
              <a:endParaRPr 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118852" y="2007827"/>
              <a:ext cx="153522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Graph</a:t>
              </a:r>
              <a:endPara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  <a:p>
              <a:r>
                <a:rPr lang="en-US" altLang="zh-CN" sz="3200" dirty="0">
                  <a:latin typeface="Futura Condensed Medium" charset="0"/>
                  <a:ea typeface="Futura Condensed Medium" charset="0"/>
                  <a:cs typeface="Futura Condensed Medium" charset="0"/>
                </a:rPr>
                <a:t>Processing</a:t>
              </a:r>
              <a:endParaRPr lang="en-US" sz="3200" dirty="0">
                <a:latin typeface="Futura Condensed Medium" charset="0"/>
                <a:ea typeface="Futura Condensed Medium" charset="0"/>
                <a:cs typeface="Futura Condensed Medium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13404" y="1892719"/>
              <a:ext cx="5426264" cy="123200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62016" y="4820064"/>
            <a:ext cx="6556096" cy="1484362"/>
            <a:chOff x="5462016" y="4820064"/>
            <a:chExt cx="6556096" cy="14843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642" y="5292895"/>
              <a:ext cx="1202109" cy="62171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051" y="5026673"/>
              <a:ext cx="1033712" cy="10337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404" y="5026673"/>
              <a:ext cx="887938" cy="8879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19" r="33702"/>
            <a:stretch/>
          </p:blipFill>
          <p:spPr>
            <a:xfrm>
              <a:off x="9740472" y="5340756"/>
              <a:ext cx="1799196" cy="617915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5462016" y="4820064"/>
              <a:ext cx="6556096" cy="14843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6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20" grpId="0" animBg="1"/>
      <p:bldP spid="24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083" y="1790701"/>
            <a:ext cx="10058400" cy="3166110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altLang="zh-CN" sz="6000" dirty="0">
                <a:latin typeface="Franklin Gothic Demi" charset="0"/>
                <a:ea typeface="Franklin Gothic Demi" charset="0"/>
                <a:cs typeface="Franklin Gothic Demi" charset="0"/>
              </a:rPr>
              <a:t>The</a:t>
            </a:r>
            <a:r>
              <a:rPr lang="zh-CN" altLang="en-US" sz="6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6000" dirty="0">
                <a:latin typeface="Franklin Gothic Demi" charset="0"/>
                <a:ea typeface="Franklin Gothic Demi" charset="0"/>
                <a:cs typeface="Franklin Gothic Demi" charset="0"/>
              </a:rPr>
              <a:t>Great </a:t>
            </a:r>
            <a:r>
              <a:rPr lang="en-US" altLang="zh-CN" sz="6000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zh-CN" altLang="en-US" sz="6000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sz="6000" dirty="0">
                <a:latin typeface="Franklin Gothic Demi" charset="0"/>
                <a:ea typeface="Franklin Gothic Demi" charset="0"/>
                <a:cs typeface="Franklin Gothic Demi" charset="0"/>
              </a:rPr>
              <a:t>Debate</a:t>
            </a:r>
            <a:br>
              <a:rPr lang="en-US" altLang="zh-CN" dirty="0"/>
            </a:br>
            <a:r>
              <a:rPr lang="en-US" altLang="zh-CN" sz="4900" dirty="0"/>
              <a:t>(2008-2010)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36710" y="5734050"/>
            <a:ext cx="360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  <a:hlinkClick r:id="rId2"/>
              </a:rPr>
              <a:t>http://tiny.cc/mapreduce-debate</a:t>
            </a:r>
            <a:endParaRPr lang="zh-CN" alt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32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  <a:r>
              <a:rPr lang="en-US" altLang="zh-CN" dirty="0"/>
              <a:t>R</a:t>
            </a:r>
            <a:r>
              <a:rPr lang="en-US" dirty="0"/>
              <a:t>educe vs.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480" y="1986393"/>
            <a:ext cx="3419856" cy="206789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7200"/>
                </a:solidFill>
              </a:rPr>
              <a:t>SELECT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Map(v) </a:t>
            </a:r>
          </a:p>
          <a:p>
            <a:r>
              <a:rPr lang="en-US" sz="3200" b="1" dirty="0">
                <a:solidFill>
                  <a:srgbClr val="FF7200"/>
                </a:solidFill>
              </a:rPr>
              <a:t>FROM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Table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4592" y="4718813"/>
            <a:ext cx="4206240" cy="7694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E10C"/>
                </a:solidFill>
              </a:rPr>
              <a:t>Reduce </a:t>
            </a:r>
            <a:r>
              <a:rPr lang="en-US" sz="3200" b="1" dirty="0"/>
              <a:t>(</a:t>
            </a:r>
            <a:r>
              <a:rPr lang="en-US" sz="3200" dirty="0"/>
              <a:t>k, </a:t>
            </a:r>
            <a:r>
              <a:rPr lang="en-US" sz="3200" dirty="0" err="1"/>
              <a:t>v_list</a:t>
            </a:r>
            <a:r>
              <a:rPr lang="en-US" sz="3200" b="1" dirty="0"/>
              <a:t>)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16736" y="2242821"/>
            <a:ext cx="5065776" cy="7694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E10C"/>
                </a:solidFill>
              </a:rPr>
              <a:t>Map</a:t>
            </a:r>
            <a:r>
              <a:rPr lang="en-US" sz="3200" b="1" dirty="0"/>
              <a:t> </a:t>
            </a:r>
            <a:r>
              <a:rPr lang="en-US" sz="3200" dirty="0"/>
              <a:t>(k, v)</a:t>
            </a:r>
          </a:p>
          <a:p>
            <a:endParaRPr lang="en-US" sz="3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50480" y="4303325"/>
            <a:ext cx="4090416" cy="20678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7200"/>
                </a:solidFill>
              </a:rPr>
              <a:t>SELECT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Reduce(v) </a:t>
            </a:r>
          </a:p>
          <a:p>
            <a:r>
              <a:rPr lang="en-US" sz="3200" b="1" dirty="0">
                <a:solidFill>
                  <a:srgbClr val="FF7200"/>
                </a:solidFill>
              </a:rPr>
              <a:t>FROM</a:t>
            </a:r>
            <a:r>
              <a:rPr lang="en-US" sz="3200" dirty="0">
                <a:solidFill>
                  <a:srgbClr val="FF7200"/>
                </a:solidFill>
              </a:rPr>
              <a:t> </a:t>
            </a:r>
            <a:r>
              <a:rPr lang="en-US" sz="3200" dirty="0"/>
              <a:t>Table</a:t>
            </a:r>
          </a:p>
          <a:p>
            <a:r>
              <a:rPr lang="en-US" sz="3200" b="1" dirty="0">
                <a:solidFill>
                  <a:srgbClr val="FF7200"/>
                </a:solidFill>
              </a:rPr>
              <a:t>GROUP BY </a:t>
            </a:r>
            <a:r>
              <a:rPr lang="en-US" sz="3200" dirty="0"/>
              <a:t>k</a:t>
            </a:r>
          </a:p>
          <a:p>
            <a:endParaRPr lang="en-US" sz="3200" dirty="0"/>
          </a:p>
        </p:txBody>
      </p:sp>
      <p:sp>
        <p:nvSpPr>
          <p:cNvPr id="10" name="Equal 9"/>
          <p:cNvSpPr/>
          <p:nvPr/>
        </p:nvSpPr>
        <p:spPr>
          <a:xfrm>
            <a:off x="4700016" y="2179658"/>
            <a:ext cx="1682496" cy="698952"/>
          </a:xfrm>
          <a:prstGeom prst="mathEqual">
            <a:avLst>
              <a:gd name="adj1" fmla="val 15671"/>
              <a:gd name="adj2" fmla="val 2222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qual 10"/>
          <p:cNvSpPr/>
          <p:nvPr/>
        </p:nvSpPr>
        <p:spPr>
          <a:xfrm>
            <a:off x="4700016" y="4718813"/>
            <a:ext cx="1682496" cy="698952"/>
          </a:xfrm>
          <a:prstGeom prst="mathEqual">
            <a:avLst>
              <a:gd name="adj1" fmla="val 15671"/>
              <a:gd name="adj2" fmla="val 2222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1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6751320" cy="1450757"/>
          </a:xfrm>
        </p:spPr>
        <p:txBody>
          <a:bodyPr>
            <a:normAutofit fontScale="90000"/>
          </a:bodyPr>
          <a:lstStyle/>
          <a:p>
            <a:r>
              <a:rPr lang="en-US" altLang="zh-CN" b="1" dirty="0" err="1"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en-US" altLang="zh-CN" b="1" dirty="0">
                <a:latin typeface="Franklin Gothic Demi" charset="0"/>
                <a:ea typeface="Franklin Gothic Demi" charset="0"/>
                <a:cs typeface="Franklin Gothic Demi" charset="0"/>
              </a:rPr>
              <a:t>: A Major Step Backwards</a:t>
            </a:r>
            <a:endParaRPr lang="en-US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65094"/>
            <a:ext cx="11094720" cy="4459816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MapReduce</a:t>
            </a:r>
            <a:r>
              <a:rPr lang="en-US" sz="3200" dirty="0"/>
              <a:t> is a step backwards in database access </a:t>
            </a:r>
          </a:p>
          <a:p>
            <a:r>
              <a:rPr lang="en-US" sz="3200" dirty="0"/>
              <a:t>2. </a:t>
            </a:r>
            <a:r>
              <a:rPr lang="en-US" sz="3200" dirty="0" err="1"/>
              <a:t>MapReduce</a:t>
            </a:r>
            <a:r>
              <a:rPr lang="en-US" sz="3200" dirty="0"/>
              <a:t> is a poor implementation </a:t>
            </a:r>
          </a:p>
          <a:p>
            <a:r>
              <a:rPr lang="en-US" sz="3200" dirty="0"/>
              <a:t>3. </a:t>
            </a:r>
            <a:r>
              <a:rPr lang="en-US" sz="3200" dirty="0" err="1"/>
              <a:t>MapReduce</a:t>
            </a:r>
            <a:r>
              <a:rPr lang="en-US" sz="3200" dirty="0"/>
              <a:t> is not novel </a:t>
            </a:r>
          </a:p>
          <a:p>
            <a:r>
              <a:rPr lang="en-US" sz="3200" dirty="0"/>
              <a:t>4. </a:t>
            </a:r>
            <a:r>
              <a:rPr lang="en-US" sz="3200" dirty="0" err="1"/>
              <a:t>MapReduce</a:t>
            </a:r>
            <a:r>
              <a:rPr lang="en-US" sz="3200" dirty="0"/>
              <a:t> is missing features </a:t>
            </a:r>
          </a:p>
          <a:p>
            <a:r>
              <a:rPr lang="en-US" sz="3200" dirty="0"/>
              <a:t>5. </a:t>
            </a:r>
            <a:r>
              <a:rPr lang="en-US" sz="3200" dirty="0" err="1"/>
              <a:t>MapReduce</a:t>
            </a:r>
            <a:r>
              <a:rPr lang="en-US" sz="3200" dirty="0"/>
              <a:t> is incompatible with the DBMS tools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8635" y="5907890"/>
            <a:ext cx="919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Dewitt, D. and </a:t>
            </a:r>
            <a:r>
              <a:rPr lang="en-US" dirty="0" err="1"/>
              <a:t>Stonebraker</a:t>
            </a:r>
            <a:r>
              <a:rPr lang="en-US" dirty="0"/>
              <a:t>, M. </a:t>
            </a:r>
            <a:r>
              <a:rPr lang="en-US" i="1" dirty="0" err="1"/>
              <a:t>MapReduce</a:t>
            </a:r>
            <a:r>
              <a:rPr lang="en-US" i="1" dirty="0"/>
              <a:t>: A Major Step Backwards blogpost</a:t>
            </a:r>
            <a:r>
              <a:rPr lang="en-US" dirty="0"/>
              <a:t>; January 17, 2008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r="14546"/>
          <a:stretch/>
        </p:blipFill>
        <p:spPr>
          <a:xfrm>
            <a:off x="8262158" y="98418"/>
            <a:ext cx="1319992" cy="1861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r="29860"/>
          <a:stretch/>
        </p:blipFill>
        <p:spPr>
          <a:xfrm>
            <a:off x="9582150" y="92802"/>
            <a:ext cx="1463467" cy="1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Comments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From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The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Other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Side</a:t>
            </a:r>
            <a:endParaRPr lang="en-US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33" y="1845887"/>
            <a:ext cx="3187169" cy="3062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5" y="1940516"/>
            <a:ext cx="3242434" cy="31204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96817" y="3082909"/>
            <a:ext cx="1024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vs.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686185" y="5302522"/>
            <a:ext cx="5398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6F9C2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MapReduce</a:t>
            </a:r>
            <a:r>
              <a:rPr lang="zh-CN" altLang="en-US" sz="2800" dirty="0">
                <a:solidFill>
                  <a:srgbClr val="6F9C26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is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program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model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rather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than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a</a:t>
            </a:r>
            <a:r>
              <a:rPr lang="zh-CN" altLang="en-US" sz="28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solidFill>
                  <a:srgbClr val="DA600D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database</a:t>
            </a:r>
            <a:r>
              <a:rPr lang="zh-CN" altLang="en-US" sz="2800" dirty="0">
                <a:solidFill>
                  <a:srgbClr val="DA600D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800" dirty="0">
                <a:latin typeface="Futura Medium" charset="0"/>
                <a:ea typeface="Futura Medium" charset="0"/>
                <a:cs typeface="Futura Medium" charset="0"/>
              </a:rPr>
              <a:t>system</a:t>
            </a:r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8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" y="1995306"/>
            <a:ext cx="4030811" cy="4186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75" y="1995306"/>
            <a:ext cx="4173707" cy="4146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60" y="92328"/>
            <a:ext cx="4870812" cy="1051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228102" y="1336453"/>
            <a:ext cx="323742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From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Stonebraker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al.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1762" y="1277169"/>
            <a:ext cx="364151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From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Dean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and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 err="1">
                <a:latin typeface="Futura Condensed Medium" charset="0"/>
                <a:ea typeface="Futura Condensed Medium" charset="0"/>
                <a:cs typeface="Futura Condensed Medium" charset="0"/>
              </a:rPr>
              <a:t>Ghemawat</a:t>
            </a:r>
            <a:endParaRPr 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21" y="1288229"/>
            <a:ext cx="2342960" cy="11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29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What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They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Agree</a:t>
            </a:r>
            <a:r>
              <a:rPr lang="zh-CN" altLang="en-US" dirty="0">
                <a:latin typeface="Franklin Gothic Demi" charset="0"/>
                <a:ea typeface="Franklin Gothic Demi" charset="0"/>
                <a:cs typeface="Franklin Gothic Demi" charset="0"/>
              </a:rPr>
              <a:t> </a:t>
            </a:r>
            <a:r>
              <a:rPr lang="en-US" altLang="zh-CN" dirty="0">
                <a:latin typeface="Franklin Gothic Demi" charset="0"/>
                <a:ea typeface="Franklin Gothic Demi" charset="0"/>
                <a:cs typeface="Franklin Gothic Demi" charset="0"/>
              </a:rPr>
              <a:t>On?</a:t>
            </a:r>
            <a:endParaRPr lang="en-US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MapReduce</a:t>
            </a:r>
            <a:r>
              <a:rPr lang="en-US" altLang="zh-CN" dirty="0"/>
              <a:t>:</a:t>
            </a:r>
            <a:endParaRPr lang="zh-CN" altLang="en-US" dirty="0"/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Fault Tolerant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Complex Analytics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Heterogeneous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Storage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Loading</a:t>
            </a:r>
            <a:r>
              <a:rPr lang="zh-CN" altLang="en-US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600" dirty="0">
                <a:latin typeface="Futura Condensed Medium" charset="0"/>
                <a:ea typeface="Futura Condensed Medium" charset="0"/>
                <a:cs typeface="Futura Condensed Medium" charset="0"/>
              </a:rPr>
              <a:t>Requirement</a:t>
            </a: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384048" lvl="2" indent="0">
              <a:buNone/>
            </a:pPr>
            <a:endParaRPr lang="zh-CN" altLang="en-US" sz="36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201168" lvl="1" indent="0">
              <a:buNone/>
            </a:pPr>
            <a:r>
              <a:rPr lang="en-US" altLang="zh-CN" sz="3600" dirty="0"/>
              <a:t>Both</a:t>
            </a:r>
            <a:r>
              <a:rPr lang="zh-CN" altLang="en-US" sz="3600" dirty="0"/>
              <a:t> </a:t>
            </a:r>
            <a:r>
              <a:rPr lang="en-US" altLang="zh-CN" sz="3600" dirty="0"/>
              <a:t>should</a:t>
            </a:r>
            <a:r>
              <a:rPr lang="zh-CN" altLang="en-US" sz="3600" dirty="0"/>
              <a:t> </a:t>
            </a:r>
            <a:r>
              <a:rPr lang="en-US" altLang="zh-CN" sz="3600" dirty="0"/>
              <a:t>Learn from Each Other</a:t>
            </a:r>
            <a:endParaRPr lang="zh-CN" altLang="en-US" sz="3600" dirty="0"/>
          </a:p>
          <a:p>
            <a:pPr marL="201168" lvl="1" indent="0">
              <a:buNone/>
            </a:pPr>
            <a:endParaRPr lang="zh-CN" altLang="en-US" sz="3600" dirty="0"/>
          </a:p>
          <a:p>
            <a:pPr marL="201168" lvl="1" indent="0">
              <a:buNone/>
            </a:pPr>
            <a:endParaRPr lang="zh-CN" altLang="en-US" dirty="0"/>
          </a:p>
          <a:p>
            <a:pPr marL="715518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won the debate?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4863254"/>
            <a:ext cx="5020818" cy="108034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Nobody is writing </a:t>
            </a:r>
            <a:r>
              <a:rPr lang="en-US" sz="2800" dirty="0" err="1"/>
              <a:t>MapReduce</a:t>
            </a:r>
            <a:r>
              <a:rPr lang="en-US" sz="2800" dirty="0"/>
              <a:t> code right now.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r="14546"/>
          <a:stretch/>
        </p:blipFill>
        <p:spPr>
          <a:xfrm>
            <a:off x="1276142" y="2786754"/>
            <a:ext cx="1319992" cy="1861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r="29860"/>
          <a:stretch/>
        </p:blipFill>
        <p:spPr>
          <a:xfrm>
            <a:off x="2596134" y="2781138"/>
            <a:ext cx="1463467" cy="1867144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928843" y="2748104"/>
            <a:ext cx="1580146" cy="1900177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508989" y="2748103"/>
            <a:ext cx="1580147" cy="190017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901300" y="4826708"/>
            <a:ext cx="6193420" cy="9523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4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/>
              <a:t>Many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systems</a:t>
            </a:r>
            <a:r>
              <a:rPr lang="zh-CN" altLang="en-US" sz="2800" dirty="0"/>
              <a:t> </a:t>
            </a:r>
            <a:r>
              <a:rPr lang="en-US" altLang="zh-CN" sz="2800" dirty="0"/>
              <a:t>(e.g.,</a:t>
            </a:r>
            <a:r>
              <a:rPr lang="zh-CN" altLang="en-US" sz="2800" dirty="0"/>
              <a:t> </a:t>
            </a:r>
            <a:r>
              <a:rPr lang="en-US" altLang="zh-CN" sz="2800" dirty="0"/>
              <a:t>Spark,</a:t>
            </a:r>
            <a:r>
              <a:rPr lang="zh-CN" altLang="en-US" sz="2800" dirty="0"/>
              <a:t> </a:t>
            </a:r>
            <a:r>
              <a:rPr lang="en-US" altLang="zh-CN" sz="2800" dirty="0"/>
              <a:t>HIVE)</a:t>
            </a:r>
            <a:r>
              <a:rPr lang="zh-CN" altLang="en-US" sz="2800" dirty="0"/>
              <a:t> </a:t>
            </a:r>
            <a:r>
              <a:rPr lang="en-US" altLang="zh-CN" sz="2800" dirty="0"/>
              <a:t>were</a:t>
            </a:r>
            <a:r>
              <a:rPr lang="zh-CN" altLang="en-US" sz="2800" dirty="0"/>
              <a:t> </a:t>
            </a:r>
            <a:r>
              <a:rPr lang="en-US" altLang="zh-CN" sz="2800" dirty="0"/>
              <a:t>built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 err="1"/>
              <a:t>MapReduce</a:t>
            </a:r>
            <a:r>
              <a:rPr lang="zh-CN" altLang="en-US" sz="2800" dirty="0"/>
              <a:t> </a:t>
            </a:r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429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227724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zh-CN" altLang="en-US" dirty="0"/>
          </a:p>
          <a:p>
            <a:pPr lvl="2"/>
            <a:r>
              <a:rPr lang="zh-CN" altLang="en-US" dirty="0"/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Integrated Data Store (IDS),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1964,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GE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Information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Management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(IMS),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1966,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IBM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Integrated Database Management System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(IDMS),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1973,</a:t>
            </a:r>
            <a:r>
              <a:rPr lang="zh-CN" alt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Goodrich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0" lvl="0" indent="0">
              <a:buClr>
                <a:srgbClr val="E48312"/>
              </a:buClr>
              <a:buNone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CODASYL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2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Short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for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“Conference/Committee on Data Systems Languages”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2">
              <a:buClr>
                <a:srgbClr val="E48312"/>
              </a:buClr>
            </a:pP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Define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navigational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model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standard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database interface</a:t>
            </a:r>
            <a:r>
              <a:rPr lang="zh-CN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(1969)</a:t>
            </a:r>
            <a:endParaRPr lang="zh-CN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lvl="0" indent="0">
              <a:buClr>
                <a:srgbClr val="E48312"/>
              </a:buClr>
              <a:buNone/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lvl="0" indent="0">
              <a:buClr>
                <a:srgbClr val="E48312"/>
              </a:buClr>
              <a:buNone/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01168" lvl="1" indent="0">
              <a:buNone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Empire</a:t>
            </a:r>
            <a:br>
              <a:rPr lang="zh-CN" altLang="en-US" dirty="0"/>
            </a:b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(Early1960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mr-IN" altLang="zh-CN" sz="4000" dirty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Early</a:t>
            </a:r>
            <a:r>
              <a:rPr lang="zh-CN" altLang="en-US" sz="4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000" dirty="0">
                <a:latin typeface="Futura Medium" charset="0"/>
                <a:ea typeface="Futura Medium" charset="0"/>
                <a:cs typeface="Futura Medium" charset="0"/>
              </a:rPr>
              <a:t>1970)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A1D8-7FF6-8742-9937-D88680BB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5F6C-8F0A-2745-94D8-650550E29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Hybrid Transactional and Analytical Processing</a:t>
            </a:r>
          </a:p>
          <a:p>
            <a:endParaRPr lang="en-US" dirty="0"/>
          </a:p>
          <a:p>
            <a:r>
              <a:rPr lang="en-US" dirty="0"/>
              <a:t>2. Cloud-Native Databases</a:t>
            </a:r>
          </a:p>
          <a:p>
            <a:endParaRPr lang="en-US" dirty="0"/>
          </a:p>
          <a:p>
            <a:r>
              <a:rPr lang="en-US" dirty="0"/>
              <a:t>3. Data Lake</a:t>
            </a:r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dirty="0">
                <a:solidFill>
                  <a:srgbClr val="77AB3F"/>
                </a:solidFill>
              </a:rPr>
              <a:t>Lake</a:t>
            </a:r>
            <a:r>
              <a:rPr lang="en-US" dirty="0">
                <a:solidFill>
                  <a:srgbClr val="008CF0"/>
                </a:solidFill>
              </a:rPr>
              <a:t>house</a:t>
            </a:r>
            <a:r>
              <a:rPr lang="en-US" dirty="0"/>
              <a:t> = Data </a:t>
            </a:r>
            <a:r>
              <a:rPr lang="en-US" dirty="0">
                <a:solidFill>
                  <a:srgbClr val="00B050"/>
                </a:solidFill>
              </a:rPr>
              <a:t>Lake</a:t>
            </a:r>
            <a:r>
              <a:rPr lang="en-US" dirty="0"/>
              <a:t> + Data </a:t>
            </a:r>
            <a:r>
              <a:rPr lang="en-US" dirty="0">
                <a:solidFill>
                  <a:srgbClr val="0070C0"/>
                </a:solidFill>
              </a:rPr>
              <a:t>Warehouse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E947F-6C23-A448-8534-54A2B5D16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AB102-BBA3-5A41-9D30-F7285226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387" y="2026657"/>
            <a:ext cx="10058400" cy="4023360"/>
          </a:xfrm>
        </p:spPr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Database?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Mid</a:t>
            </a:r>
            <a:r>
              <a:rPr lang="zh-CN" altLang="en-US" dirty="0"/>
              <a:t> </a:t>
            </a:r>
            <a:r>
              <a:rPr lang="en-US" altLang="zh-CN" dirty="0"/>
              <a:t>1970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</a:p>
          <a:p>
            <a:endParaRPr lang="en-US" dirty="0"/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NoSQL?</a:t>
            </a:r>
            <a:r>
              <a:rPr lang="zh-CN" altLang="en-US" dirty="0"/>
              <a:t> </a:t>
            </a:r>
            <a:r>
              <a:rPr lang="en-US" altLang="zh-CN" dirty="0"/>
              <a:t>(Mid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</a:p>
          <a:p>
            <a:endParaRPr lang="en-US" dirty="0"/>
          </a:p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MapReduce?</a:t>
            </a:r>
            <a:r>
              <a:rPr lang="zh-CN" altLang="en-US" dirty="0"/>
              <a:t> </a:t>
            </a:r>
            <a:r>
              <a:rPr lang="en-US" altLang="zh-CN" dirty="0"/>
              <a:t>(Mid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2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Birth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404" y="1845734"/>
            <a:ext cx="1286256" cy="1828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45734"/>
            <a:ext cx="10058400" cy="49791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Ted</a:t>
            </a:r>
            <a:r>
              <a:rPr lang="zh-CN" altLang="en-US" dirty="0"/>
              <a:t> </a:t>
            </a:r>
            <a:r>
              <a:rPr lang="en-US" altLang="zh-CN" dirty="0" err="1"/>
              <a:t>Codd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Born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1923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PHD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1965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“A Relational Model of Data for Large Shared Data Banks”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1970 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Organize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collection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of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Access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declarative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language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(i.e.,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tell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what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you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want,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how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find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it)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073236" y="5353396"/>
            <a:ext cx="3275216" cy="881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Independence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951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(Navigational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Charles Bachman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1973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ACM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Turing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Award)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Has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built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mature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systems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Dominated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market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(Relational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zh-CN" altLang="en-US" dirty="0"/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Ted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 err="1">
                <a:latin typeface="Futura Condensed Medium" charset="0"/>
                <a:ea typeface="Futura Condensed Medium" charset="0"/>
                <a:cs typeface="Futura Condensed Medium" charset="0"/>
              </a:rPr>
              <a:t>Codd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mathematical programmer,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IBM)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theoretical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paper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with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built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</a:p>
          <a:p>
            <a:pPr lvl="2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Little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support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from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IBM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" y="278599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Background</a:t>
            </a:r>
            <a:endParaRPr lang="en-US" sz="27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97917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theory</a:t>
            </a:r>
            <a:r>
              <a:rPr lang="en-US" altLang="zh-CN" sz="3200" dirty="0"/>
              <a:t>?</a:t>
            </a:r>
            <a:r>
              <a:rPr lang="zh-CN" altLang="en-US" sz="3200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sz="3200" dirty="0"/>
              <a:t>(Mid</a:t>
            </a:r>
            <a:r>
              <a:rPr lang="zh-CN" altLang="en-US" sz="3200" dirty="0"/>
              <a:t> </a:t>
            </a:r>
            <a:r>
              <a:rPr lang="en-US" altLang="zh-CN" sz="3200" dirty="0"/>
              <a:t>1970)</a:t>
            </a:r>
            <a:endParaRPr lang="zh-CN" altLang="en-US" sz="3200" dirty="0"/>
          </a:p>
          <a:p>
            <a:endParaRPr lang="zh-CN" altLang="en-US" sz="18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00B0F0"/>
                </a:solidFill>
              </a:rPr>
              <a:t>practice</a:t>
            </a:r>
            <a:r>
              <a:rPr lang="en-US" altLang="zh-CN" sz="3200" dirty="0"/>
              <a:t>?</a:t>
            </a:r>
            <a:r>
              <a:rPr lang="zh-CN" altLang="en-US" sz="3200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sz="3200" dirty="0"/>
              <a:t>(Late</a:t>
            </a:r>
            <a:r>
              <a:rPr lang="zh-CN" altLang="en-US" sz="3200" dirty="0"/>
              <a:t> </a:t>
            </a:r>
            <a:r>
              <a:rPr lang="en-US" altLang="zh-CN" sz="3200" dirty="0"/>
              <a:t>1970</a:t>
            </a:r>
            <a:r>
              <a:rPr lang="zh-CN" altLang="en-US" sz="3200" dirty="0"/>
              <a:t> </a:t>
            </a:r>
            <a:r>
              <a:rPr lang="mr-IN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Early</a:t>
            </a:r>
            <a:r>
              <a:rPr lang="zh-CN" altLang="en-US" sz="3200" dirty="0"/>
              <a:t> </a:t>
            </a:r>
            <a:r>
              <a:rPr lang="en-US" altLang="zh-CN" sz="3200" dirty="0"/>
              <a:t>1980)</a:t>
            </a:r>
            <a:endParaRPr lang="zh-CN" altLang="en-US" sz="3200" dirty="0"/>
          </a:p>
          <a:p>
            <a:endParaRPr lang="zh-CN" altLang="en-US" sz="18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better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77AB3F"/>
                </a:solidFill>
              </a:rPr>
              <a:t>business</a:t>
            </a:r>
            <a:r>
              <a:rPr lang="en-US" altLang="zh-CN" sz="3200" dirty="0"/>
              <a:t>?</a:t>
            </a:r>
            <a:r>
              <a:rPr lang="zh-CN" altLang="en-US" sz="3200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sz="3200" dirty="0"/>
              <a:t>(Early</a:t>
            </a:r>
            <a:r>
              <a:rPr lang="zh-CN" altLang="en-US" sz="3200" dirty="0"/>
              <a:t> </a:t>
            </a:r>
            <a:r>
              <a:rPr lang="en-US" altLang="zh-CN" sz="3200" dirty="0"/>
              <a:t>1980</a:t>
            </a:r>
            <a:r>
              <a:rPr lang="zh-CN" altLang="en-US" sz="3200" dirty="0"/>
              <a:t> </a:t>
            </a:r>
            <a:r>
              <a:rPr lang="mr-IN" altLang="zh-CN" sz="3200" dirty="0"/>
              <a:t>–</a:t>
            </a:r>
            <a:r>
              <a:rPr lang="zh-CN" altLang="en-US" sz="3200" dirty="0"/>
              <a:t> </a:t>
            </a:r>
            <a:r>
              <a:rPr lang="en-US" altLang="zh-CN" sz="3200" dirty="0"/>
              <a:t>Mid</a:t>
            </a:r>
            <a:r>
              <a:rPr lang="zh-CN" altLang="en-US" sz="3200" dirty="0"/>
              <a:t> </a:t>
            </a:r>
            <a:r>
              <a:rPr lang="en-US" altLang="zh-CN" sz="3200" dirty="0"/>
              <a:t>1980)</a:t>
            </a:r>
            <a:endParaRPr lang="zh-CN" altLang="en-US" sz="3200" dirty="0"/>
          </a:p>
          <a:p>
            <a:endParaRPr lang="zh-CN" altLang="en-US" dirty="0"/>
          </a:p>
          <a:p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236728"/>
            <a:ext cx="12192000" cy="1450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br>
              <a:rPr lang="zh-CN" altLang="en-US" dirty="0"/>
            </a:b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Three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Big</a:t>
            </a:r>
            <a:r>
              <a:rPr lang="zh-CN" altLang="en-US" sz="4400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4400" b="1" dirty="0">
                <a:latin typeface="Futura Medium" charset="0"/>
                <a:ea typeface="Futura Medium" charset="0"/>
                <a:cs typeface="Futura Medium" charset="0"/>
              </a:rPr>
              <a:t>Campaigns</a:t>
            </a:r>
            <a:endParaRPr lang="en-US" sz="4400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6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975273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debate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ACM</a:t>
            </a:r>
            <a:r>
              <a:rPr lang="zh-CN" altLang="en-US" dirty="0"/>
              <a:t> </a:t>
            </a:r>
            <a:r>
              <a:rPr lang="en-US" altLang="zh-CN" dirty="0"/>
              <a:t>SIGFIDET</a:t>
            </a:r>
            <a:r>
              <a:rPr lang="zh-CN" altLang="en-US" dirty="0"/>
              <a:t> </a:t>
            </a:r>
            <a:r>
              <a:rPr lang="en-US" altLang="zh-CN" dirty="0"/>
              <a:t>(precursor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SIGMOD)</a:t>
            </a:r>
            <a:r>
              <a:rPr lang="zh-CN" altLang="en-US" dirty="0"/>
              <a:t> </a:t>
            </a:r>
            <a:r>
              <a:rPr lang="en-US" altLang="zh-CN" dirty="0"/>
              <a:t>1974</a:t>
            </a:r>
            <a:endParaRPr lang="zh-CN" altLang="en-US" dirty="0"/>
          </a:p>
          <a:p>
            <a:r>
              <a:rPr lang="en-US" altLang="zh-CN" dirty="0"/>
              <a:t>Navigational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endParaRPr lang="zh-CN" altLang="en-US" dirty="0"/>
          </a:p>
          <a:p>
            <a:pPr lvl="2"/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Organization: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>
                <a:latin typeface="Futura Condensed Medium" charset="0"/>
                <a:ea typeface="Futura Condensed Medium" charset="0"/>
                <a:cs typeface="Futura Condensed Medium" charset="0"/>
              </a:rPr>
              <a:t>complex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Access: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declarative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language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endParaRPr lang="zh-CN" altLang="en-US" dirty="0"/>
          </a:p>
          <a:p>
            <a:pPr lvl="2"/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Organization:</a:t>
            </a:r>
            <a:r>
              <a:rPr lang="zh-CN" altLang="en-US" dirty="0">
                <a:solidFill>
                  <a:srgbClr val="00B0F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special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case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of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navigational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model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2"/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Data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Access:</a:t>
            </a:r>
            <a:r>
              <a:rPr lang="zh-CN" altLang="en-US" dirty="0">
                <a:solidFill>
                  <a:srgbClr val="92D05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No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proof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that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declarative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language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viable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“Theory”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557164" cy="4979176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Can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relational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database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perform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good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navigational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system?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System prototypes 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Ingres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UC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Berkeley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(early and pioneering) 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System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R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IBM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(arguably got more stuff “right”)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Team </a:t>
            </a:r>
            <a:endParaRPr lang="zh-CN" altLang="en-US" dirty="0"/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Query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Optimization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(Patricia P. Griffiths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al.) 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SQL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Donald D. Chamberlin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al.)</a:t>
            </a:r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Transaction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(Jim Gray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et</a:t>
            </a:r>
            <a:r>
              <a:rPr lang="zh-CN" altLang="en-US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altLang="zh-CN" dirty="0">
                <a:latin typeface="Futura Condensed Medium" charset="0"/>
                <a:ea typeface="Futura Condensed Medium" charset="0"/>
                <a:cs typeface="Futura Condensed Medium" charset="0"/>
              </a:rPr>
              <a:t>al.)</a:t>
            </a:r>
            <a:endParaRPr lang="zh-CN" altLang="en-US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lvl="1"/>
            <a:endParaRPr lang="zh-CN" altLang="en-US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@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004" y="402982"/>
            <a:ext cx="12192000" cy="14507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“Practice”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69" y="3864675"/>
            <a:ext cx="862999" cy="474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94" y="3334109"/>
            <a:ext cx="1375440" cy="5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24157</TotalTime>
  <Words>1774</Words>
  <Application>Microsoft Macintosh PowerPoint</Application>
  <PresentationFormat>Widescreen</PresentationFormat>
  <Paragraphs>435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Franklin Gothic Demi</vt:lpstr>
      <vt:lpstr>Franklin Gothic Medium</vt:lpstr>
      <vt:lpstr>Futura Condensed Medium</vt:lpstr>
      <vt:lpstr>Futura Medium</vt:lpstr>
      <vt:lpstr>Retrospect</vt:lpstr>
      <vt:lpstr>History of Database Systems</vt:lpstr>
      <vt:lpstr>Database Systems in a Half Century (1960s – 2020s)</vt:lpstr>
      <vt:lpstr>The Navigational Database Empire (Early1960 – Early 1970)</vt:lpstr>
      <vt:lpstr>The Navigational Database Empire (Early1960 – Early 1970)</vt:lpstr>
      <vt:lpstr>The Birth of Relational Model</vt:lpstr>
      <vt:lpstr>The Database World War I:  Background</vt:lpstr>
      <vt:lpstr>The Database World War I: Three Big Campaigns</vt:lpstr>
      <vt:lpstr>The “Theory” Campaign</vt:lpstr>
      <vt:lpstr>The “Practice” Campaign</vt:lpstr>
      <vt:lpstr>The “Business” Campaign</vt:lpstr>
      <vt:lpstr>What Can We Learn?</vt:lpstr>
      <vt:lpstr>The Relational Database Empire (Mid1980 – Early 2000)</vt:lpstr>
      <vt:lpstr>Database Systems in a Half Century (1960s – 2020s)</vt:lpstr>
      <vt:lpstr>The Database World War II: Background</vt:lpstr>
      <vt:lpstr>PowerPoint Presentation</vt:lpstr>
      <vt:lpstr>The Database World War II: Two Big Campaigns</vt:lpstr>
      <vt:lpstr>The Database World War II: Two Big Campaigns</vt:lpstr>
      <vt:lpstr>What Happened To OLTP?</vt:lpstr>
      <vt:lpstr>OldSQL (1970 – Now)</vt:lpstr>
      <vt:lpstr>The advent of Web 2.0</vt:lpstr>
      <vt:lpstr>NoSQL Pioneers</vt:lpstr>
      <vt:lpstr>NoSQL Categories </vt:lpstr>
      <vt:lpstr>NoSQL Limitations</vt:lpstr>
      <vt:lpstr>NewSQL</vt:lpstr>
      <vt:lpstr>PowerPoint Presentation</vt:lpstr>
      <vt:lpstr>NewSQL Market</vt:lpstr>
      <vt:lpstr>PowerPoint Presentation</vt:lpstr>
      <vt:lpstr>PowerPoint Presentation</vt:lpstr>
      <vt:lpstr>The Database World War II: Two Big Campaigns</vt:lpstr>
      <vt:lpstr>PowerPoint Presentation</vt:lpstr>
      <vt:lpstr>Why MapReduce?</vt:lpstr>
      <vt:lpstr>Why MapReduce?</vt:lpstr>
      <vt:lpstr>The Great MapReduce Debate (2008-2010)</vt:lpstr>
      <vt:lpstr>MapReduce vs. SQL</vt:lpstr>
      <vt:lpstr>MapReduce: A Major Step Backwards</vt:lpstr>
      <vt:lpstr>Comments From The Other Side</vt:lpstr>
      <vt:lpstr>PowerPoint Presentation</vt:lpstr>
      <vt:lpstr>What They Agree On?</vt:lpstr>
      <vt:lpstr>Who won the debate?</vt:lpstr>
      <vt:lpstr>Trends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Jiannan Wang</dc:creator>
  <cp:lastModifiedBy>Jiannan Wang</cp:lastModifiedBy>
  <cp:revision>996</cp:revision>
  <cp:lastPrinted>2018-09-06T20:39:38Z</cp:lastPrinted>
  <dcterms:created xsi:type="dcterms:W3CDTF">2015-12-16T22:20:54Z</dcterms:created>
  <dcterms:modified xsi:type="dcterms:W3CDTF">2022-01-13T17:57:47Z</dcterms:modified>
</cp:coreProperties>
</file>